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embeddedFontLst>
    <p:embeddedFont>
      <p:font typeface="Raleway" pitchFamily="2" charset="0"/>
      <p:regular r:id="rId16"/>
      <p:bold r:id="rId17"/>
      <p:italic r:id="rId18"/>
      <p:boldItalic r:id="rId19"/>
    </p:embeddedFont>
    <p:embeddedFont>
      <p:font typeface="Roboto Slab" pitchFamily="2" charset="0"/>
      <p:regular r:id="rId20"/>
      <p:bold r:id="rId21"/>
    </p:embeddedFont>
    <p:embeddedFont>
      <p:font typeface="Roboto Slab Black" pitchFamily="2" charset="0"/>
      <p:bold r:id="rId22"/>
    </p:embeddedFont>
    <p:embeddedFont>
      <p:font typeface="Roboto Slab ExtraBold" pitchFamily="2" charset="0"/>
      <p:bold r:id="rId23"/>
    </p:embeddedFont>
    <p:embeddedFont>
      <p:font typeface="Roboto Slab SemiBold" pitchFamily="2" charset="0"/>
      <p:regular r:id="rId24"/>
      <p:bold r:id="rId25"/>
    </p:embeddedFont>
    <p:embeddedFont>
      <p:font typeface="Source Sans Pro" panose="020B0503030403020204" pitchFamily="34" charset="0"/>
      <p:regular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820"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d4400e736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 name="Google Shape;56;gd4400e736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32df5ae0e00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32df5ae0e00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2df5ae0e00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32df5ae0e00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2df5ae0e00_0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2df5ae0e00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d5f4b554c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d5f4b554c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d9c40d9f9_0_2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d9c40d9f9_0_2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2df5ae0e00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32df5ae0e00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cb9a3abe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cb9a3abe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2df5ae0e00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2df5ae0e00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2df5ae0e00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2df5ae0e00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2ea22662e2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2ea22662e2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32ea22662e2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32ea22662e2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329fc152692_0_4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329fc152692_0_4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485875" y="264475"/>
            <a:ext cx="8183700" cy="1473600"/>
          </a:xfrm>
          <a:prstGeom prst="rect">
            <a:avLst/>
          </a:prstGeom>
        </p:spPr>
        <p:txBody>
          <a:bodyPr spcFirstLastPara="1" wrap="square" lIns="91425" tIns="91425" rIns="91425" bIns="91425" anchor="b"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2" name="Google Shape;12;p2"/>
          <p:cNvSpPr txBox="1">
            <a:spLocks noGrp="1"/>
          </p:cNvSpPr>
          <p:nvPr>
            <p:ph type="subTitle" idx="1"/>
          </p:nvPr>
        </p:nvSpPr>
        <p:spPr>
          <a:xfrm>
            <a:off x="485875" y="1738075"/>
            <a:ext cx="8183700" cy="861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2400"/>
              <a:buNone/>
              <a:defRPr sz="2400"/>
            </a:lvl1pPr>
            <a:lvl2pPr lvl="1">
              <a:lnSpc>
                <a:spcPct val="100000"/>
              </a:lnSpc>
              <a:spcBef>
                <a:spcPts val="0"/>
              </a:spcBef>
              <a:spcAft>
                <a:spcPts val="0"/>
              </a:spcAft>
              <a:buSzPts val="2400"/>
              <a:buNone/>
              <a:defRPr sz="2400"/>
            </a:lvl2pPr>
            <a:lvl3pPr lvl="2">
              <a:lnSpc>
                <a:spcPct val="100000"/>
              </a:lnSpc>
              <a:spcBef>
                <a:spcPts val="0"/>
              </a:spcBef>
              <a:spcAft>
                <a:spcPts val="0"/>
              </a:spcAft>
              <a:buSzPts val="2400"/>
              <a:buNone/>
              <a:defRPr sz="2400"/>
            </a:lvl3pPr>
            <a:lvl4pPr lvl="3">
              <a:lnSpc>
                <a:spcPct val="100000"/>
              </a:lnSpc>
              <a:spcBef>
                <a:spcPts val="0"/>
              </a:spcBef>
              <a:spcAft>
                <a:spcPts val="0"/>
              </a:spcAft>
              <a:buSzPts val="2400"/>
              <a:buNone/>
              <a:defRPr sz="2400"/>
            </a:lvl4pPr>
            <a:lvl5pPr lvl="4">
              <a:lnSpc>
                <a:spcPct val="100000"/>
              </a:lnSpc>
              <a:spcBef>
                <a:spcPts val="0"/>
              </a:spcBef>
              <a:spcAft>
                <a:spcPts val="0"/>
              </a:spcAft>
              <a:buSzPts val="2400"/>
              <a:buNone/>
              <a:defRPr sz="2400"/>
            </a:lvl5pPr>
            <a:lvl6pPr lvl="5">
              <a:lnSpc>
                <a:spcPct val="100000"/>
              </a:lnSpc>
              <a:spcBef>
                <a:spcPts val="0"/>
              </a:spcBef>
              <a:spcAft>
                <a:spcPts val="0"/>
              </a:spcAft>
              <a:buSzPts val="2400"/>
              <a:buNone/>
              <a:defRPr sz="2400"/>
            </a:lvl6pPr>
            <a:lvl7pPr lvl="6">
              <a:lnSpc>
                <a:spcPct val="100000"/>
              </a:lnSpc>
              <a:spcBef>
                <a:spcPts val="0"/>
              </a:spcBef>
              <a:spcAft>
                <a:spcPts val="0"/>
              </a:spcAft>
              <a:buSzPts val="2400"/>
              <a:buNone/>
              <a:defRPr sz="2400"/>
            </a:lvl7pPr>
            <a:lvl8pPr lvl="7">
              <a:lnSpc>
                <a:spcPct val="100000"/>
              </a:lnSpc>
              <a:spcBef>
                <a:spcPts val="0"/>
              </a:spcBef>
              <a:spcAft>
                <a:spcPts val="0"/>
              </a:spcAft>
              <a:buSzPts val="2400"/>
              <a:buNone/>
              <a:defRPr sz="2400"/>
            </a:lvl8pPr>
            <a:lvl9pPr lvl="8">
              <a:lnSpc>
                <a:spcPct val="100000"/>
              </a:lnSpc>
              <a:spcBef>
                <a:spcPts val="0"/>
              </a:spcBef>
              <a:spcAft>
                <a:spcPts val="0"/>
              </a:spcAft>
              <a:buSzPts val="2400"/>
              <a:buNone/>
              <a:defRPr sz="2400"/>
            </a:lvl9pPr>
          </a:lstStyle>
          <a:p>
            <a:endParaRPr/>
          </a:p>
        </p:txBody>
      </p:sp>
      <p:sp>
        <p:nvSpPr>
          <p:cNvPr id="13" name="Google Shape;13;p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7"/>
        <p:cNvGrpSpPr/>
        <p:nvPr/>
      </p:nvGrpSpPr>
      <p:grpSpPr>
        <a:xfrm>
          <a:off x="0" y="0"/>
          <a:ext cx="0" cy="0"/>
          <a:chOff x="0" y="0"/>
          <a:chExt cx="0" cy="0"/>
        </a:xfrm>
      </p:grpSpPr>
      <p:sp>
        <p:nvSpPr>
          <p:cNvPr id="48" name="Google Shape;48;p11"/>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11"/>
          <p:cNvSpPr txBox="1">
            <a:spLocks noGrp="1"/>
          </p:cNvSpPr>
          <p:nvPr>
            <p:ph type="title" hasCustomPrompt="1"/>
          </p:nvPr>
        </p:nvSpPr>
        <p:spPr>
          <a:xfrm>
            <a:off x="311700" y="743001"/>
            <a:ext cx="8520600" cy="200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Font typeface="Source Sans Pro"/>
              <a:buNone/>
              <a:defRPr sz="12000">
                <a:latin typeface="Source Sans Pro"/>
                <a:ea typeface="Source Sans Pro"/>
                <a:cs typeface="Source Sans Pro"/>
                <a:sym typeface="Source Sans Pro"/>
              </a:defRPr>
            </a:lvl1pPr>
            <a:lvl2pPr lvl="1" algn="ctr">
              <a:spcBef>
                <a:spcPts val="0"/>
              </a:spcBef>
              <a:spcAft>
                <a:spcPts val="0"/>
              </a:spcAft>
              <a:buSzPts val="12000"/>
              <a:buFont typeface="Source Sans Pro"/>
              <a:buNone/>
              <a:defRPr sz="12000">
                <a:latin typeface="Source Sans Pro"/>
                <a:ea typeface="Source Sans Pro"/>
                <a:cs typeface="Source Sans Pro"/>
                <a:sym typeface="Source Sans Pro"/>
              </a:defRPr>
            </a:lvl2pPr>
            <a:lvl3pPr lvl="2" algn="ctr">
              <a:spcBef>
                <a:spcPts val="0"/>
              </a:spcBef>
              <a:spcAft>
                <a:spcPts val="0"/>
              </a:spcAft>
              <a:buSzPts val="12000"/>
              <a:buFont typeface="Source Sans Pro"/>
              <a:buNone/>
              <a:defRPr sz="12000">
                <a:latin typeface="Source Sans Pro"/>
                <a:ea typeface="Source Sans Pro"/>
                <a:cs typeface="Source Sans Pro"/>
                <a:sym typeface="Source Sans Pro"/>
              </a:defRPr>
            </a:lvl3pPr>
            <a:lvl4pPr lvl="3" algn="ctr">
              <a:spcBef>
                <a:spcPts val="0"/>
              </a:spcBef>
              <a:spcAft>
                <a:spcPts val="0"/>
              </a:spcAft>
              <a:buSzPts val="12000"/>
              <a:buFont typeface="Source Sans Pro"/>
              <a:buNone/>
              <a:defRPr sz="12000">
                <a:latin typeface="Source Sans Pro"/>
                <a:ea typeface="Source Sans Pro"/>
                <a:cs typeface="Source Sans Pro"/>
                <a:sym typeface="Source Sans Pro"/>
              </a:defRPr>
            </a:lvl4pPr>
            <a:lvl5pPr lvl="4" algn="ctr">
              <a:spcBef>
                <a:spcPts val="0"/>
              </a:spcBef>
              <a:spcAft>
                <a:spcPts val="0"/>
              </a:spcAft>
              <a:buSzPts val="12000"/>
              <a:buFont typeface="Source Sans Pro"/>
              <a:buNone/>
              <a:defRPr sz="12000">
                <a:latin typeface="Source Sans Pro"/>
                <a:ea typeface="Source Sans Pro"/>
                <a:cs typeface="Source Sans Pro"/>
                <a:sym typeface="Source Sans Pro"/>
              </a:defRPr>
            </a:lvl5pPr>
            <a:lvl6pPr lvl="5" algn="ctr">
              <a:spcBef>
                <a:spcPts val="0"/>
              </a:spcBef>
              <a:spcAft>
                <a:spcPts val="0"/>
              </a:spcAft>
              <a:buSzPts val="12000"/>
              <a:buFont typeface="Source Sans Pro"/>
              <a:buNone/>
              <a:defRPr sz="12000">
                <a:latin typeface="Source Sans Pro"/>
                <a:ea typeface="Source Sans Pro"/>
                <a:cs typeface="Source Sans Pro"/>
                <a:sym typeface="Source Sans Pro"/>
              </a:defRPr>
            </a:lvl6pPr>
            <a:lvl7pPr lvl="6" algn="ctr">
              <a:spcBef>
                <a:spcPts val="0"/>
              </a:spcBef>
              <a:spcAft>
                <a:spcPts val="0"/>
              </a:spcAft>
              <a:buSzPts val="12000"/>
              <a:buFont typeface="Source Sans Pro"/>
              <a:buNone/>
              <a:defRPr sz="12000">
                <a:latin typeface="Source Sans Pro"/>
                <a:ea typeface="Source Sans Pro"/>
                <a:cs typeface="Source Sans Pro"/>
                <a:sym typeface="Source Sans Pro"/>
              </a:defRPr>
            </a:lvl7pPr>
            <a:lvl8pPr lvl="7" algn="ctr">
              <a:spcBef>
                <a:spcPts val="0"/>
              </a:spcBef>
              <a:spcAft>
                <a:spcPts val="0"/>
              </a:spcAft>
              <a:buSzPts val="12000"/>
              <a:buFont typeface="Source Sans Pro"/>
              <a:buNone/>
              <a:defRPr sz="12000">
                <a:latin typeface="Source Sans Pro"/>
                <a:ea typeface="Source Sans Pro"/>
                <a:cs typeface="Source Sans Pro"/>
                <a:sym typeface="Source Sans Pro"/>
              </a:defRPr>
            </a:lvl8pPr>
            <a:lvl9pPr lvl="8" algn="ctr">
              <a:spcBef>
                <a:spcPts val="0"/>
              </a:spcBef>
              <a:spcAft>
                <a:spcPts val="0"/>
              </a:spcAft>
              <a:buSzPts val="12000"/>
              <a:buFont typeface="Source Sans Pro"/>
              <a:buNone/>
              <a:defRPr sz="12000">
                <a:latin typeface="Source Sans Pro"/>
                <a:ea typeface="Source Sans Pro"/>
                <a:cs typeface="Source Sans Pro"/>
                <a:sym typeface="Source Sans Pro"/>
              </a:defRPr>
            </a:lvl9pPr>
          </a:lstStyle>
          <a:p>
            <a:r>
              <a:t>xx%</a:t>
            </a:r>
          </a:p>
        </p:txBody>
      </p:sp>
      <p:sp>
        <p:nvSpPr>
          <p:cNvPr id="50" name="Google Shape;50;p11"/>
          <p:cNvSpPr txBox="1">
            <a:spLocks noGrp="1"/>
          </p:cNvSpPr>
          <p:nvPr>
            <p:ph type="body" idx="1"/>
          </p:nvPr>
        </p:nvSpPr>
        <p:spPr>
          <a:xfrm>
            <a:off x="311700" y="2845182"/>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0"/>
              </a:spcBef>
              <a:spcAft>
                <a:spcPts val="0"/>
              </a:spcAft>
              <a:buClr>
                <a:schemeClr val="lt1"/>
              </a:buClr>
              <a:buSzPts val="1400"/>
              <a:buChar char="○"/>
              <a:defRPr>
                <a:solidFill>
                  <a:schemeClr val="lt1"/>
                </a:solidFill>
              </a:defRPr>
            </a:lvl2pPr>
            <a:lvl3pPr marL="1371600" lvl="2" indent="-317500" algn="ctr">
              <a:spcBef>
                <a:spcPts val="0"/>
              </a:spcBef>
              <a:spcAft>
                <a:spcPts val="0"/>
              </a:spcAft>
              <a:buClr>
                <a:schemeClr val="lt1"/>
              </a:buClr>
              <a:buSzPts val="1400"/>
              <a:buChar char="■"/>
              <a:defRPr>
                <a:solidFill>
                  <a:schemeClr val="lt1"/>
                </a:solidFill>
              </a:defRPr>
            </a:lvl3pPr>
            <a:lvl4pPr marL="1828800" lvl="3" indent="-317500" algn="ctr">
              <a:spcBef>
                <a:spcPts val="0"/>
              </a:spcBef>
              <a:spcAft>
                <a:spcPts val="0"/>
              </a:spcAft>
              <a:buClr>
                <a:schemeClr val="lt1"/>
              </a:buClr>
              <a:buSzPts val="1400"/>
              <a:buChar char="●"/>
              <a:defRPr>
                <a:solidFill>
                  <a:schemeClr val="lt1"/>
                </a:solidFill>
              </a:defRPr>
            </a:lvl4pPr>
            <a:lvl5pPr marL="2286000" lvl="4" indent="-317500" algn="ctr">
              <a:spcBef>
                <a:spcPts val="0"/>
              </a:spcBef>
              <a:spcAft>
                <a:spcPts val="0"/>
              </a:spcAft>
              <a:buClr>
                <a:schemeClr val="lt1"/>
              </a:buClr>
              <a:buSzPts val="1400"/>
              <a:buChar char="○"/>
              <a:defRPr>
                <a:solidFill>
                  <a:schemeClr val="lt1"/>
                </a:solidFill>
              </a:defRPr>
            </a:lvl5pPr>
            <a:lvl6pPr marL="2743200" lvl="5" indent="-317500" algn="ctr">
              <a:spcBef>
                <a:spcPts val="0"/>
              </a:spcBef>
              <a:spcAft>
                <a:spcPts val="0"/>
              </a:spcAft>
              <a:buClr>
                <a:schemeClr val="lt1"/>
              </a:buClr>
              <a:buSzPts val="1400"/>
              <a:buChar char="■"/>
              <a:defRPr>
                <a:solidFill>
                  <a:schemeClr val="lt1"/>
                </a:solidFill>
              </a:defRPr>
            </a:lvl6pPr>
            <a:lvl7pPr marL="3200400" lvl="6" indent="-317500" algn="ctr">
              <a:spcBef>
                <a:spcPts val="0"/>
              </a:spcBef>
              <a:spcAft>
                <a:spcPts val="0"/>
              </a:spcAft>
              <a:buClr>
                <a:schemeClr val="lt1"/>
              </a:buClr>
              <a:buSzPts val="1400"/>
              <a:buChar char="●"/>
              <a:defRPr>
                <a:solidFill>
                  <a:schemeClr val="lt1"/>
                </a:solidFill>
              </a:defRPr>
            </a:lvl7pPr>
            <a:lvl8pPr marL="3657600" lvl="7" indent="-317500" algn="ctr">
              <a:spcBef>
                <a:spcPts val="0"/>
              </a:spcBef>
              <a:spcAft>
                <a:spcPts val="0"/>
              </a:spcAft>
              <a:buClr>
                <a:schemeClr val="lt1"/>
              </a:buClr>
              <a:buSzPts val="1400"/>
              <a:buChar char="○"/>
              <a:defRPr>
                <a:solidFill>
                  <a:schemeClr val="lt1"/>
                </a:solidFill>
              </a:defRPr>
            </a:lvl8pPr>
            <a:lvl9pPr marL="4114800" lvl="8" indent="-317500" algn="ctr">
              <a:spcBef>
                <a:spcPts val="0"/>
              </a:spcBef>
              <a:spcAft>
                <a:spcPts val="0"/>
              </a:spcAft>
              <a:buClr>
                <a:schemeClr val="lt1"/>
              </a:buClr>
              <a:buSzPts val="1400"/>
              <a:buChar char="■"/>
              <a:defRPr>
                <a:solidFill>
                  <a:schemeClr val="lt1"/>
                </a:solidFill>
              </a:defRPr>
            </a:lvl9pPr>
          </a:lstStyle>
          <a:p>
            <a:endParaRPr/>
          </a:p>
        </p:txBody>
      </p:sp>
      <p:sp>
        <p:nvSpPr>
          <p:cNvPr id="51" name="Google Shape;51;p11"/>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
        <p:nvSpPr>
          <p:cNvPr id="53" name="Google Shape;53;p1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3"/>
          <p:cNvSpPr txBox="1">
            <a:spLocks noGrp="1"/>
          </p:cNvSpPr>
          <p:nvPr>
            <p:ph type="title"/>
          </p:nvPr>
        </p:nvSpPr>
        <p:spPr>
          <a:xfrm>
            <a:off x="485875" y="1714500"/>
            <a:ext cx="8183700" cy="785700"/>
          </a:xfrm>
          <a:prstGeom prst="rect">
            <a:avLst/>
          </a:prstGeom>
        </p:spPr>
        <p:txBody>
          <a:bodyPr spcFirstLastPara="1" wrap="square" lIns="91425" tIns="91425" rIns="91425" bIns="91425" anchor="b"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7" name="Google Shape;17;p3"/>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0" name="Google Shape;20;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1" name="Google Shape;21;p4"/>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4" name="Google Shape;24;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6" name="Google Shape;26;p5"/>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9" name="Google Shape;29;p6"/>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2" name="Google Shape;32;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3" name="Google Shape;33;p7"/>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490250" y="526350"/>
            <a:ext cx="56040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6" name="Google Shape;36;p8"/>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7"/>
        <p:cNvGrpSpPr/>
        <p:nvPr/>
      </p:nvGrpSpPr>
      <p:grpSpPr>
        <a:xfrm>
          <a:off x="0" y="0"/>
          <a:ext cx="0" cy="0"/>
          <a:chOff x="0" y="0"/>
          <a:chExt cx="0" cy="0"/>
        </a:xfrm>
      </p:grpSpPr>
      <p:sp>
        <p:nvSpPr>
          <p:cNvPr id="38" name="Google Shape;38;p9"/>
          <p:cNvSpPr/>
          <p:nvPr/>
        </p:nvSpPr>
        <p:spPr>
          <a:xfrm>
            <a:off x="4636800" y="80700"/>
            <a:ext cx="4426500" cy="49821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9" name="Google Shape;39;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0" name="Google Shape;40;p9"/>
          <p:cNvSpPr txBox="1">
            <a:spLocks noGrp="1"/>
          </p:cNvSpPr>
          <p:nvPr>
            <p:ph type="title"/>
          </p:nvPr>
        </p:nvSpPr>
        <p:spPr>
          <a:xfrm>
            <a:off x="265500" y="1181700"/>
            <a:ext cx="4045200" cy="15336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1" name="Google Shape;41;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2" name="Google Shape;42;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3" name="Google Shape;43;p9"/>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4"/>
        <p:cNvGrpSpPr/>
        <p:nvPr/>
      </p:nvGrpSpPr>
      <p:grpSpPr>
        <a:xfrm>
          <a:off x="0" y="0"/>
          <a:ext cx="0" cy="0"/>
          <a:chOff x="0" y="0"/>
          <a:chExt cx="0" cy="0"/>
        </a:xfrm>
      </p:grpSpPr>
      <p:sp>
        <p:nvSpPr>
          <p:cNvPr id="45" name="Google Shape;45;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2100"/>
              <a:buNone/>
              <a:defRPr sz="2100"/>
            </a:lvl1pPr>
          </a:lstStyle>
          <a:p>
            <a:endParaRPr/>
          </a:p>
        </p:txBody>
      </p:sp>
      <p:sp>
        <p:nvSpPr>
          <p:cNvPr id="46" name="Google Shape;46;p10"/>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lum">
    <p:bg>
      <p:bgPr>
        <a:solidFill>
          <a:srgbClr val="D9D2E9"/>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1pPr>
            <a:lvl2pPr lvl="1">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2pPr>
            <a:lvl3pPr lvl="2">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3pPr>
            <a:lvl4pPr lvl="3">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4pPr>
            <a:lvl5pPr lvl="4">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5pPr>
            <a:lvl6pPr lvl="5">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6pPr>
            <a:lvl7pPr lvl="6">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7pPr>
            <a:lvl8pPr lvl="7">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8pPr>
            <a:lvl9pPr lvl="8">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Font typeface="Source Sans Pro"/>
              <a:buChar char="●"/>
              <a:defRPr sz="1800">
                <a:solidFill>
                  <a:schemeClr val="lt2"/>
                </a:solidFill>
                <a:latin typeface="Source Sans Pro"/>
                <a:ea typeface="Source Sans Pro"/>
                <a:cs typeface="Source Sans Pro"/>
                <a:sym typeface="Source Sans Pro"/>
              </a:defRPr>
            </a:lvl1pPr>
            <a:lvl2pPr marL="914400" lvl="1"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2pPr>
            <a:lvl3pPr marL="1371600" lvl="2"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3pPr>
            <a:lvl4pPr marL="1828800" lvl="3"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4pPr>
            <a:lvl5pPr marL="2286000" lvl="4"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5pPr>
            <a:lvl6pPr marL="2743200" lvl="5"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6pPr>
            <a:lvl7pPr marL="3200400" lvl="6"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7pPr>
            <a:lvl8pPr marL="3657600" lvl="7"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8pPr>
            <a:lvl9pPr marL="4114800" lvl="8"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9pPr>
          </a:lstStyle>
          <a:p>
            <a:endParaRPr/>
          </a:p>
        </p:txBody>
      </p:sp>
      <p:sp>
        <p:nvSpPr>
          <p:cNvPr id="8" name="Google Shape;8;p1"/>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latin typeface="Source Sans Pro"/>
                <a:ea typeface="Source Sans Pro"/>
                <a:cs typeface="Source Sans Pro"/>
                <a:sym typeface="Source Sans Pro"/>
              </a:defRPr>
            </a:lvl1pPr>
            <a:lvl2pPr lvl="1" algn="r">
              <a:buNone/>
              <a:defRPr sz="1000">
                <a:solidFill>
                  <a:schemeClr val="lt2"/>
                </a:solidFill>
                <a:latin typeface="Source Sans Pro"/>
                <a:ea typeface="Source Sans Pro"/>
                <a:cs typeface="Source Sans Pro"/>
                <a:sym typeface="Source Sans Pro"/>
              </a:defRPr>
            </a:lvl2pPr>
            <a:lvl3pPr lvl="2" algn="r">
              <a:buNone/>
              <a:defRPr sz="1000">
                <a:solidFill>
                  <a:schemeClr val="lt2"/>
                </a:solidFill>
                <a:latin typeface="Source Sans Pro"/>
                <a:ea typeface="Source Sans Pro"/>
                <a:cs typeface="Source Sans Pro"/>
                <a:sym typeface="Source Sans Pro"/>
              </a:defRPr>
            </a:lvl3pPr>
            <a:lvl4pPr lvl="3" algn="r">
              <a:buNone/>
              <a:defRPr sz="1000">
                <a:solidFill>
                  <a:schemeClr val="lt2"/>
                </a:solidFill>
                <a:latin typeface="Source Sans Pro"/>
                <a:ea typeface="Source Sans Pro"/>
                <a:cs typeface="Source Sans Pro"/>
                <a:sym typeface="Source Sans Pro"/>
              </a:defRPr>
            </a:lvl4pPr>
            <a:lvl5pPr lvl="4" algn="r">
              <a:buNone/>
              <a:defRPr sz="1000">
                <a:solidFill>
                  <a:schemeClr val="lt2"/>
                </a:solidFill>
                <a:latin typeface="Source Sans Pro"/>
                <a:ea typeface="Source Sans Pro"/>
                <a:cs typeface="Source Sans Pro"/>
                <a:sym typeface="Source Sans Pro"/>
              </a:defRPr>
            </a:lvl5pPr>
            <a:lvl6pPr lvl="5" algn="r">
              <a:buNone/>
              <a:defRPr sz="1000">
                <a:solidFill>
                  <a:schemeClr val="lt2"/>
                </a:solidFill>
                <a:latin typeface="Source Sans Pro"/>
                <a:ea typeface="Source Sans Pro"/>
                <a:cs typeface="Source Sans Pro"/>
                <a:sym typeface="Source Sans Pro"/>
              </a:defRPr>
            </a:lvl6pPr>
            <a:lvl7pPr lvl="6" algn="r">
              <a:buNone/>
              <a:defRPr sz="1000">
                <a:solidFill>
                  <a:schemeClr val="lt2"/>
                </a:solidFill>
                <a:latin typeface="Source Sans Pro"/>
                <a:ea typeface="Source Sans Pro"/>
                <a:cs typeface="Source Sans Pro"/>
                <a:sym typeface="Source Sans Pro"/>
              </a:defRPr>
            </a:lvl7pPr>
            <a:lvl8pPr lvl="7" algn="r">
              <a:buNone/>
              <a:defRPr sz="1000">
                <a:solidFill>
                  <a:schemeClr val="lt2"/>
                </a:solidFill>
                <a:latin typeface="Source Sans Pro"/>
                <a:ea typeface="Source Sans Pro"/>
                <a:cs typeface="Source Sans Pro"/>
                <a:sym typeface="Source Sans Pro"/>
              </a:defRPr>
            </a:lvl8pPr>
            <a:lvl9pPr lvl="8" algn="r">
              <a:buNone/>
              <a:defRPr sz="1000">
                <a:solidFill>
                  <a:schemeClr val="lt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me/Clatwhispers"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57"/>
        <p:cNvGrpSpPr/>
        <p:nvPr/>
      </p:nvGrpSpPr>
      <p:grpSpPr>
        <a:xfrm>
          <a:off x="0" y="0"/>
          <a:ext cx="0" cy="0"/>
          <a:chOff x="0" y="0"/>
          <a:chExt cx="0" cy="0"/>
        </a:xfrm>
      </p:grpSpPr>
      <p:sp>
        <p:nvSpPr>
          <p:cNvPr id="58" name="Google Shape;58;p13"/>
          <p:cNvSpPr txBox="1">
            <a:spLocks noGrp="1"/>
          </p:cNvSpPr>
          <p:nvPr>
            <p:ph type="title"/>
          </p:nvPr>
        </p:nvSpPr>
        <p:spPr>
          <a:xfrm>
            <a:off x="50" y="1537425"/>
            <a:ext cx="9144000" cy="12072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6000" b="0">
                <a:latin typeface="Roboto Slab Black"/>
                <a:ea typeface="Roboto Slab Black"/>
                <a:cs typeface="Roboto Slab Black"/>
                <a:sym typeface="Roboto Slab Black"/>
              </a:rPr>
              <a:t>HUSH MONEY CASE</a:t>
            </a:r>
            <a:endParaRPr sz="6000" b="0">
              <a:latin typeface="Roboto Slab Black"/>
              <a:ea typeface="Roboto Slab Black"/>
              <a:cs typeface="Roboto Slab Black"/>
              <a:sym typeface="Roboto Slab Black"/>
            </a:endParaRPr>
          </a:p>
        </p:txBody>
      </p:sp>
      <p:sp>
        <p:nvSpPr>
          <p:cNvPr id="59" name="Google Shape;59;p13"/>
          <p:cNvSpPr txBox="1">
            <a:spLocks noGrp="1"/>
          </p:cNvSpPr>
          <p:nvPr>
            <p:ph type="subTitle" idx="4294967295"/>
          </p:nvPr>
        </p:nvSpPr>
        <p:spPr>
          <a:xfrm>
            <a:off x="125" y="2744625"/>
            <a:ext cx="9144000" cy="622200"/>
          </a:xfrm>
          <a:prstGeom prst="rect">
            <a:avLst/>
          </a:prstGeom>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688"/>
              <a:buNone/>
            </a:pPr>
            <a:r>
              <a:rPr lang="en" sz="2500" dirty="0">
                <a:solidFill>
                  <a:srgbClr val="FFC000"/>
                </a:solidFill>
                <a:latin typeface="Roboto Slab SemiBold"/>
                <a:ea typeface="Roboto Slab SemiBold"/>
                <a:cs typeface="Roboto Slab SemiBold"/>
                <a:sym typeface="Roboto Slab SemiBold"/>
                <a:hlinkClick r:id="rId3">
                  <a:extLst>
                    <a:ext uri="{A12FA001-AC4F-418D-AE19-62706E023703}">
                      <ahyp:hlinkClr xmlns:ahyp="http://schemas.microsoft.com/office/drawing/2018/hyperlinkcolor" val="tx"/>
                    </a:ext>
                  </a:extLst>
                </a:hlinkClick>
              </a:rPr>
              <a:t>Examining Legal, Political, and Historical Dimensions</a:t>
            </a:r>
            <a:endParaRPr sz="2500" dirty="0">
              <a:solidFill>
                <a:srgbClr val="FFC000"/>
              </a:solidFill>
              <a:latin typeface="Roboto Slab SemiBold"/>
              <a:ea typeface="Roboto Slab SemiBold"/>
              <a:cs typeface="Roboto Slab SemiBold"/>
              <a:sym typeface="Roboto Slab SemiBold"/>
            </a:endParaRPr>
          </a:p>
          <a:p>
            <a:pPr marL="0" lvl="0" indent="0" algn="ctr" rtl="0">
              <a:lnSpc>
                <a:spcPct val="95000"/>
              </a:lnSpc>
              <a:spcBef>
                <a:spcPts val="0"/>
              </a:spcBef>
              <a:spcAft>
                <a:spcPts val="1200"/>
              </a:spcAft>
              <a:buSzPts val="688"/>
              <a:buNone/>
            </a:pPr>
            <a:endParaRPr sz="2500" dirty="0">
              <a:solidFill>
                <a:srgbClr val="FFFF00"/>
              </a:solidFill>
              <a:latin typeface="Roboto Slab SemiBold"/>
              <a:ea typeface="Roboto Slab SemiBold"/>
              <a:cs typeface="Roboto Slab SemiBold"/>
              <a:sym typeface="Roboto Slab SemiBold"/>
            </a:endParaRPr>
          </a:p>
        </p:txBody>
      </p:sp>
      <p:sp>
        <p:nvSpPr>
          <p:cNvPr id="62" name="Google Shape;62;p13"/>
          <p:cNvSpPr txBox="1">
            <a:spLocks noGrp="1"/>
          </p:cNvSpPr>
          <p:nvPr>
            <p:ph type="subTitle" idx="4294967295"/>
          </p:nvPr>
        </p:nvSpPr>
        <p:spPr>
          <a:xfrm>
            <a:off x="2643800" y="3659026"/>
            <a:ext cx="4045200" cy="622200"/>
          </a:xfrm>
          <a:prstGeom prst="rect">
            <a:avLst/>
          </a:prstGeom>
        </p:spPr>
        <p:txBody>
          <a:bodyPr spcFirstLastPara="1" wrap="square" lIns="91425" tIns="91425" rIns="91425" bIns="91425" anchor="t" anchorCtr="0">
            <a:normAutofit fontScale="77500" lnSpcReduction="20000"/>
          </a:bodyPr>
          <a:lstStyle/>
          <a:p>
            <a:pPr marL="0" lvl="0" indent="0" algn="ctr" rtl="0">
              <a:spcBef>
                <a:spcPts val="0"/>
              </a:spcBef>
              <a:spcAft>
                <a:spcPts val="1200"/>
              </a:spcAft>
              <a:buNone/>
            </a:pPr>
            <a:r>
              <a:rPr lang="en" sz="2500" dirty="0">
                <a:solidFill>
                  <a:srgbClr val="FFFF00"/>
                </a:solidFill>
                <a:latin typeface="Roboto Slab SemiBold"/>
                <a:ea typeface="Roboto Slab SemiBold"/>
                <a:cs typeface="Roboto Slab SemiBold"/>
                <a:sym typeface="Roboto Slab SemiBold"/>
              </a:rPr>
              <a:t>By </a:t>
            </a:r>
            <a:r>
              <a:rPr lang="en" sz="2500" dirty="0">
                <a:solidFill>
                  <a:srgbClr val="FFFF00"/>
                </a:solidFill>
                <a:latin typeface="Roboto Slab SemiBold"/>
                <a:ea typeface="Roboto Slab SemiBold"/>
                <a:cs typeface="Roboto Slab SemiBold"/>
                <a:sym typeface="Roboto Slab SemiBold"/>
                <a:hlinkClick r:id="rId3">
                  <a:extLst>
                    <a:ext uri="{A12FA001-AC4F-418D-AE19-62706E023703}">
                      <ahyp:hlinkClr xmlns:ahyp="http://schemas.microsoft.com/office/drawing/2018/hyperlinkcolor" val="tx"/>
                    </a:ext>
                  </a:extLst>
                </a:hlinkClick>
              </a:rPr>
              <a:t>CLAT WHISPERS</a:t>
            </a:r>
            <a:endParaRPr lang="en" sz="2500" dirty="0">
              <a:solidFill>
                <a:srgbClr val="FFFF00"/>
              </a:solidFill>
              <a:latin typeface="Roboto Slab SemiBold"/>
              <a:ea typeface="Roboto Slab SemiBold"/>
              <a:cs typeface="Roboto Slab SemiBold"/>
              <a:sym typeface="Roboto Slab SemiBold"/>
            </a:endParaRPr>
          </a:p>
          <a:p>
            <a:pPr marL="0" lvl="0" indent="0" algn="ctr" rtl="0">
              <a:spcBef>
                <a:spcPts val="0"/>
              </a:spcBef>
              <a:spcAft>
                <a:spcPts val="1200"/>
              </a:spcAft>
              <a:buNone/>
            </a:pPr>
            <a:endParaRPr sz="2500" dirty="0">
              <a:solidFill>
                <a:schemeClr val="dk2"/>
              </a:solidFill>
              <a:latin typeface="Roboto Slab SemiBold"/>
              <a:ea typeface="Roboto Slab SemiBold"/>
              <a:cs typeface="Roboto Slab SemiBold"/>
              <a:sym typeface="Roboto Slab SemiBo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2"/>
          <p:cNvSpPr txBox="1">
            <a:spLocks noGrp="1"/>
          </p:cNvSpPr>
          <p:nvPr>
            <p:ph type="title"/>
          </p:nvPr>
        </p:nvSpPr>
        <p:spPr>
          <a:xfrm>
            <a:off x="387900" y="368825"/>
            <a:ext cx="7614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3000" b="1">
                <a:solidFill>
                  <a:srgbClr val="000000"/>
                </a:solidFill>
                <a:latin typeface="Roboto Slab"/>
                <a:ea typeface="Roboto Slab"/>
                <a:cs typeface="Roboto Slab"/>
                <a:sym typeface="Roboto Slab"/>
              </a:rPr>
              <a:t>The United States Secret Service (USSS)</a:t>
            </a:r>
            <a:endParaRPr sz="3000" b="1">
              <a:solidFill>
                <a:srgbClr val="000000"/>
              </a:solidFill>
              <a:latin typeface="Roboto Slab"/>
              <a:ea typeface="Roboto Slab"/>
              <a:cs typeface="Roboto Slab"/>
              <a:sym typeface="Roboto Slab"/>
            </a:endParaRPr>
          </a:p>
        </p:txBody>
      </p:sp>
      <p:sp>
        <p:nvSpPr>
          <p:cNvPr id="126" name="Google Shape;126;p22"/>
          <p:cNvSpPr txBox="1">
            <a:spLocks noGrp="1"/>
          </p:cNvSpPr>
          <p:nvPr>
            <p:ph type="body" idx="1"/>
          </p:nvPr>
        </p:nvSpPr>
        <p:spPr>
          <a:xfrm>
            <a:off x="464100" y="1165350"/>
            <a:ext cx="5828100" cy="3709800"/>
          </a:xfrm>
          <a:prstGeom prst="rect">
            <a:avLst/>
          </a:prstGeom>
        </p:spPr>
        <p:txBody>
          <a:bodyPr spcFirstLastPara="1" wrap="square" lIns="91425" tIns="91425" rIns="91425" bIns="91425" anchor="t" anchorCtr="0">
            <a:normAutofit/>
          </a:bodyPr>
          <a:lstStyle/>
          <a:p>
            <a:pPr marL="457200" lvl="0" indent="-323850" algn="just" rtl="0">
              <a:lnSpc>
                <a:spcPct val="100000"/>
              </a:lnSpc>
              <a:spcBef>
                <a:spcPts val="1200"/>
              </a:spcBef>
              <a:spcAft>
                <a:spcPts val="0"/>
              </a:spcAft>
              <a:buClr>
                <a:srgbClr val="000000"/>
              </a:buClr>
              <a:buSzPts val="1500"/>
              <a:buFont typeface="Times New Roman"/>
              <a:buChar char="●"/>
            </a:pPr>
            <a:r>
              <a:rPr lang="en" sz="1500" b="1">
                <a:solidFill>
                  <a:srgbClr val="000000"/>
                </a:solidFill>
                <a:latin typeface="Times New Roman"/>
                <a:ea typeface="Times New Roman"/>
                <a:cs typeface="Times New Roman"/>
                <a:sym typeface="Times New Roman"/>
              </a:rPr>
              <a:t>Primary Role</a:t>
            </a:r>
            <a:r>
              <a:rPr lang="en" sz="1500">
                <a:solidFill>
                  <a:srgbClr val="000000"/>
                </a:solidFill>
                <a:latin typeface="Times New Roman"/>
                <a:ea typeface="Times New Roman"/>
                <a:cs typeface="Times New Roman"/>
                <a:sym typeface="Times New Roman"/>
              </a:rPr>
              <a:t>: Protection of the President, Vice President, and their families.</a:t>
            </a:r>
            <a:endParaRPr sz="1500">
              <a:solidFill>
                <a:srgbClr val="000000"/>
              </a:solidFill>
              <a:latin typeface="Times New Roman"/>
              <a:ea typeface="Times New Roman"/>
              <a:cs typeface="Times New Roman"/>
              <a:sym typeface="Times New Roman"/>
            </a:endParaRPr>
          </a:p>
          <a:p>
            <a:pPr marL="457200" lvl="0" indent="-323850" algn="just" rtl="0">
              <a:lnSpc>
                <a:spcPct val="100000"/>
              </a:lnSpc>
              <a:spcBef>
                <a:spcPts val="0"/>
              </a:spcBef>
              <a:spcAft>
                <a:spcPts val="0"/>
              </a:spcAft>
              <a:buClr>
                <a:srgbClr val="000000"/>
              </a:buClr>
              <a:buSzPts val="1500"/>
              <a:buFont typeface="Arial"/>
              <a:buChar char="●"/>
            </a:pPr>
            <a:r>
              <a:rPr lang="en" sz="1500" b="1">
                <a:solidFill>
                  <a:srgbClr val="000000"/>
                </a:solidFill>
                <a:latin typeface="Times New Roman"/>
                <a:ea typeface="Times New Roman"/>
                <a:cs typeface="Times New Roman"/>
                <a:sym typeface="Times New Roman"/>
              </a:rPr>
              <a:t>History</a:t>
            </a:r>
            <a:r>
              <a:rPr lang="en" sz="1500">
                <a:solidFill>
                  <a:srgbClr val="000000"/>
                </a:solidFill>
                <a:latin typeface="Times New Roman"/>
                <a:ea typeface="Times New Roman"/>
                <a:cs typeface="Times New Roman"/>
                <a:sym typeface="Times New Roman"/>
              </a:rPr>
              <a:t>: Established in 1865 (initially focused on counterfeiting).</a:t>
            </a:r>
            <a:endParaRPr sz="1500">
              <a:solidFill>
                <a:srgbClr val="000000"/>
              </a:solidFill>
              <a:latin typeface="Times New Roman"/>
              <a:ea typeface="Times New Roman"/>
              <a:cs typeface="Times New Roman"/>
              <a:sym typeface="Times New Roman"/>
            </a:endParaRPr>
          </a:p>
          <a:p>
            <a:pPr marL="457200" lvl="0" indent="-323850" algn="just" rtl="0">
              <a:lnSpc>
                <a:spcPct val="100000"/>
              </a:lnSpc>
              <a:spcBef>
                <a:spcPts val="0"/>
              </a:spcBef>
              <a:spcAft>
                <a:spcPts val="0"/>
              </a:spcAft>
              <a:buClr>
                <a:srgbClr val="000000"/>
              </a:buClr>
              <a:buSzPts val="1500"/>
              <a:buFont typeface="Arial"/>
              <a:buChar char="●"/>
            </a:pPr>
            <a:r>
              <a:rPr lang="en" sz="1500" b="1">
                <a:solidFill>
                  <a:srgbClr val="000000"/>
                </a:solidFill>
                <a:latin typeface="Times New Roman"/>
                <a:ea typeface="Times New Roman"/>
                <a:cs typeface="Times New Roman"/>
                <a:sym typeface="Times New Roman"/>
              </a:rPr>
              <a:t>Current Responsibilities</a:t>
            </a:r>
            <a:r>
              <a:rPr lang="en" sz="1500">
                <a:solidFill>
                  <a:srgbClr val="000000"/>
                </a:solidFill>
                <a:latin typeface="Times New Roman"/>
                <a:ea typeface="Times New Roman"/>
                <a:cs typeface="Times New Roman"/>
                <a:sym typeface="Times New Roman"/>
              </a:rPr>
              <a:t>:</a:t>
            </a:r>
            <a:endParaRPr sz="1500">
              <a:solidFill>
                <a:srgbClr val="000000"/>
              </a:solidFill>
              <a:latin typeface="Times New Roman"/>
              <a:ea typeface="Times New Roman"/>
              <a:cs typeface="Times New Roman"/>
              <a:sym typeface="Times New Roman"/>
            </a:endParaRPr>
          </a:p>
          <a:p>
            <a:pPr marL="914400" lvl="1" indent="-323850" algn="just" rtl="0">
              <a:lnSpc>
                <a:spcPct val="100000"/>
              </a:lnSpc>
              <a:spcBef>
                <a:spcPts val="0"/>
              </a:spcBef>
              <a:spcAft>
                <a:spcPts val="0"/>
              </a:spcAft>
              <a:buClr>
                <a:srgbClr val="000000"/>
              </a:buClr>
              <a:buSzPts val="1500"/>
              <a:buFont typeface="Times New Roman"/>
              <a:buChar char="○"/>
            </a:pPr>
            <a:r>
              <a:rPr lang="en" sz="1500">
                <a:solidFill>
                  <a:srgbClr val="000000"/>
                </a:solidFill>
                <a:latin typeface="Times New Roman"/>
                <a:ea typeface="Times New Roman"/>
                <a:cs typeface="Times New Roman"/>
                <a:sym typeface="Times New Roman"/>
              </a:rPr>
              <a:t>Protection of key government officials.</a:t>
            </a:r>
            <a:endParaRPr sz="1500">
              <a:solidFill>
                <a:srgbClr val="000000"/>
              </a:solidFill>
              <a:latin typeface="Times New Roman"/>
              <a:ea typeface="Times New Roman"/>
              <a:cs typeface="Times New Roman"/>
              <a:sym typeface="Times New Roman"/>
            </a:endParaRPr>
          </a:p>
          <a:p>
            <a:pPr marL="914400" lvl="1" indent="-323850" algn="just" rtl="0">
              <a:lnSpc>
                <a:spcPct val="100000"/>
              </a:lnSpc>
              <a:spcBef>
                <a:spcPts val="0"/>
              </a:spcBef>
              <a:spcAft>
                <a:spcPts val="0"/>
              </a:spcAft>
              <a:buClr>
                <a:srgbClr val="000000"/>
              </a:buClr>
              <a:buSzPts val="1500"/>
              <a:buFont typeface="Times New Roman"/>
              <a:buChar char="○"/>
            </a:pPr>
            <a:r>
              <a:rPr lang="en" sz="1500">
                <a:solidFill>
                  <a:srgbClr val="000000"/>
                </a:solidFill>
                <a:latin typeface="Times New Roman"/>
                <a:ea typeface="Times New Roman"/>
                <a:cs typeface="Times New Roman"/>
                <a:sym typeface="Times New Roman"/>
              </a:rPr>
              <a:t>Safeguarding national events (e.g., inaugurations).</a:t>
            </a:r>
            <a:endParaRPr sz="1500">
              <a:solidFill>
                <a:srgbClr val="000000"/>
              </a:solidFill>
              <a:latin typeface="Times New Roman"/>
              <a:ea typeface="Times New Roman"/>
              <a:cs typeface="Times New Roman"/>
              <a:sym typeface="Times New Roman"/>
            </a:endParaRPr>
          </a:p>
          <a:p>
            <a:pPr marL="914400" lvl="1" indent="-323850" algn="just" rtl="0">
              <a:lnSpc>
                <a:spcPct val="100000"/>
              </a:lnSpc>
              <a:spcBef>
                <a:spcPts val="0"/>
              </a:spcBef>
              <a:spcAft>
                <a:spcPts val="0"/>
              </a:spcAft>
              <a:buClr>
                <a:srgbClr val="000000"/>
              </a:buClr>
              <a:buSzPts val="1500"/>
              <a:buFont typeface="Times New Roman"/>
              <a:buChar char="○"/>
            </a:pPr>
            <a:r>
              <a:rPr lang="en" sz="1500">
                <a:solidFill>
                  <a:srgbClr val="000000"/>
                </a:solidFill>
                <a:latin typeface="Times New Roman"/>
                <a:ea typeface="Times New Roman"/>
                <a:cs typeface="Times New Roman"/>
                <a:sym typeface="Times New Roman"/>
              </a:rPr>
              <a:t>Investigation of financial crimes.</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0"/>
              </a:spcAft>
              <a:buNone/>
            </a:pPr>
            <a:r>
              <a:rPr lang="en" sz="1500" b="1">
                <a:solidFill>
                  <a:srgbClr val="000000"/>
                </a:solidFill>
                <a:latin typeface="Times New Roman"/>
                <a:ea typeface="Times New Roman"/>
                <a:cs typeface="Times New Roman"/>
                <a:sym typeface="Times New Roman"/>
              </a:rPr>
              <a:t>Structure and Operation</a:t>
            </a:r>
            <a:r>
              <a:rPr lang="en" sz="1500">
                <a:solidFill>
                  <a:srgbClr val="000000"/>
                </a:solidFill>
                <a:latin typeface="Times New Roman"/>
                <a:ea typeface="Times New Roman"/>
                <a:cs typeface="Times New Roman"/>
                <a:sym typeface="Times New Roman"/>
              </a:rPr>
              <a:t>:</a:t>
            </a:r>
            <a:endParaRPr sz="1500">
              <a:solidFill>
                <a:srgbClr val="000000"/>
              </a:solidFill>
              <a:latin typeface="Times New Roman"/>
              <a:ea typeface="Times New Roman"/>
              <a:cs typeface="Times New Roman"/>
              <a:sym typeface="Times New Roman"/>
            </a:endParaRPr>
          </a:p>
          <a:p>
            <a:pPr marL="457200" lvl="0" indent="-323850" algn="just" rtl="0">
              <a:lnSpc>
                <a:spcPct val="100000"/>
              </a:lnSpc>
              <a:spcBef>
                <a:spcPts val="1200"/>
              </a:spcBef>
              <a:spcAft>
                <a:spcPts val="0"/>
              </a:spcAft>
              <a:buClr>
                <a:srgbClr val="000000"/>
              </a:buClr>
              <a:buSzPts val="1500"/>
              <a:buFont typeface="Times New Roman"/>
              <a:buChar char="●"/>
            </a:pPr>
            <a:r>
              <a:rPr lang="en" sz="1500">
                <a:solidFill>
                  <a:srgbClr val="000000"/>
                </a:solidFill>
                <a:latin typeface="Times New Roman"/>
                <a:ea typeface="Times New Roman"/>
                <a:cs typeface="Times New Roman"/>
                <a:sym typeface="Times New Roman"/>
              </a:rPr>
              <a:t>Operates under the Department of Homeland Security (DHS).</a:t>
            </a:r>
            <a:endParaRPr sz="1500">
              <a:solidFill>
                <a:srgbClr val="000000"/>
              </a:solidFill>
              <a:latin typeface="Times New Roman"/>
              <a:ea typeface="Times New Roman"/>
              <a:cs typeface="Times New Roman"/>
              <a:sym typeface="Times New Roman"/>
            </a:endParaRPr>
          </a:p>
          <a:p>
            <a:pPr marL="457200" lvl="0" indent="-323850" algn="just" rtl="0">
              <a:lnSpc>
                <a:spcPct val="100000"/>
              </a:lnSpc>
              <a:spcBef>
                <a:spcPts val="0"/>
              </a:spcBef>
              <a:spcAft>
                <a:spcPts val="0"/>
              </a:spcAft>
              <a:buClr>
                <a:srgbClr val="000000"/>
              </a:buClr>
              <a:buSzPts val="1500"/>
              <a:buFont typeface="Times New Roman"/>
              <a:buChar char="●"/>
            </a:pPr>
            <a:r>
              <a:rPr lang="en" sz="1500">
                <a:solidFill>
                  <a:srgbClr val="000000"/>
                </a:solidFill>
                <a:latin typeface="Times New Roman"/>
                <a:ea typeface="Times New Roman"/>
                <a:cs typeface="Times New Roman"/>
                <a:sym typeface="Times New Roman"/>
              </a:rPr>
              <a:t>Combines intelligence gathering, counterintelligence, and emergency response.</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1200"/>
              </a:spcAft>
              <a:buNone/>
            </a:pPr>
            <a:endParaRPr sz="1500" b="1">
              <a:solidFill>
                <a:srgbClr val="000000"/>
              </a:solidFill>
              <a:latin typeface="Times New Roman"/>
              <a:ea typeface="Times New Roman"/>
              <a:cs typeface="Times New Roman"/>
              <a:sym typeface="Times New Roman"/>
            </a:endParaRPr>
          </a:p>
        </p:txBody>
      </p:sp>
      <p:pic>
        <p:nvPicPr>
          <p:cNvPr id="128" name="Google Shape;128;p22"/>
          <p:cNvPicPr preferRelativeResize="0"/>
          <p:nvPr/>
        </p:nvPicPr>
        <p:blipFill>
          <a:blip r:embed="rId3">
            <a:alphaModFix/>
          </a:blip>
          <a:stretch>
            <a:fillRect/>
          </a:stretch>
        </p:blipFill>
        <p:spPr>
          <a:xfrm>
            <a:off x="6728100" y="1395400"/>
            <a:ext cx="1943100" cy="2352675"/>
          </a:xfrm>
          <a:prstGeom prst="rect">
            <a:avLst/>
          </a:prstGeom>
          <a:noFill/>
          <a:ln>
            <a:noFill/>
          </a:ln>
        </p:spPr>
      </p:pic>
      <p:pic>
        <p:nvPicPr>
          <p:cNvPr id="2" name="image1.jpg">
            <a:extLst>
              <a:ext uri="{FF2B5EF4-FFF2-40B4-BE49-F238E27FC236}">
                <a16:creationId xmlns:a16="http://schemas.microsoft.com/office/drawing/2014/main" id="{E3185B24-C0D8-1AC2-5B0E-B70252376C85}"/>
              </a:ext>
            </a:extLst>
          </p:cNvPr>
          <p:cNvPicPr/>
          <p:nvPr/>
        </p:nvPicPr>
        <p:blipFill>
          <a:blip r:embed="rId4"/>
          <a:srcRect/>
          <a:stretch>
            <a:fillRect/>
          </a:stretch>
        </p:blipFill>
        <p:spPr>
          <a:xfrm>
            <a:off x="7966075" y="0"/>
            <a:ext cx="1177925" cy="1028700"/>
          </a:xfrm>
          <a:prstGeom prst="rect">
            <a:avLst/>
          </a:prstGeom>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3"/>
          <p:cNvSpPr txBox="1">
            <a:spLocks noGrp="1"/>
          </p:cNvSpPr>
          <p:nvPr>
            <p:ph type="body" idx="1"/>
          </p:nvPr>
        </p:nvSpPr>
        <p:spPr>
          <a:xfrm>
            <a:off x="311700" y="1167775"/>
            <a:ext cx="8520600" cy="2949300"/>
          </a:xfrm>
          <a:prstGeom prst="rect">
            <a:avLst/>
          </a:prstGeom>
        </p:spPr>
        <p:txBody>
          <a:bodyPr spcFirstLastPara="1" wrap="square" lIns="91425" tIns="91425" rIns="91425" bIns="91425" anchor="t" anchorCtr="0">
            <a:normAutofit/>
          </a:bodyPr>
          <a:lstStyle/>
          <a:p>
            <a:pPr marL="0" lvl="0" indent="0" algn="l" rtl="0">
              <a:spcBef>
                <a:spcPts val="1200"/>
              </a:spcBef>
              <a:spcAft>
                <a:spcPts val="0"/>
              </a:spcAft>
              <a:buNone/>
            </a:pPr>
            <a:r>
              <a:rPr lang="en" sz="1500" b="1">
                <a:solidFill>
                  <a:srgbClr val="000000"/>
                </a:solidFill>
                <a:latin typeface="Times New Roman"/>
                <a:ea typeface="Times New Roman"/>
                <a:cs typeface="Times New Roman"/>
                <a:sym typeface="Times New Roman"/>
              </a:rPr>
              <a:t>Impact on 2020 Presidential Election: </a:t>
            </a:r>
            <a:r>
              <a:rPr lang="en" sz="1500">
                <a:solidFill>
                  <a:srgbClr val="000000"/>
                </a:solidFill>
                <a:latin typeface="Times New Roman"/>
                <a:ea typeface="Times New Roman"/>
                <a:cs typeface="Times New Roman"/>
                <a:sym typeface="Times New Roman"/>
              </a:rPr>
              <a:t>The 2016 hush money scandal became a key issue in the 2020 election, with critics claiming that Trump’s actions violated election laws and undermined democratic integrity. The controversy surrounding the payments fueled further scrutiny of Trump’s conduct and raised questions about his adherence to ethical standards, becoming a central talking point during his reelection campaign.</a:t>
            </a:r>
            <a:endParaRPr sz="1500">
              <a:solidFill>
                <a:srgbClr val="000000"/>
              </a:solidFill>
              <a:latin typeface="Times New Roman"/>
              <a:ea typeface="Times New Roman"/>
              <a:cs typeface="Times New Roman"/>
              <a:sym typeface="Times New Roman"/>
            </a:endParaRPr>
          </a:p>
          <a:p>
            <a:pPr marL="0" lvl="0" indent="0" algn="l" rtl="0">
              <a:spcBef>
                <a:spcPts val="1200"/>
              </a:spcBef>
              <a:spcAft>
                <a:spcPts val="0"/>
              </a:spcAft>
              <a:buNone/>
            </a:pPr>
            <a:r>
              <a:rPr lang="en" sz="1500" b="1">
                <a:solidFill>
                  <a:srgbClr val="000000"/>
                </a:solidFill>
                <a:latin typeface="Times New Roman"/>
                <a:ea typeface="Times New Roman"/>
                <a:cs typeface="Times New Roman"/>
                <a:sym typeface="Times New Roman"/>
              </a:rPr>
              <a:t>Public Opinion: </a:t>
            </a:r>
            <a:r>
              <a:rPr lang="en" sz="1500">
                <a:solidFill>
                  <a:srgbClr val="000000"/>
                </a:solidFill>
                <a:latin typeface="Times New Roman"/>
                <a:ea typeface="Times New Roman"/>
                <a:cs typeface="Times New Roman"/>
                <a:sym typeface="Times New Roman"/>
              </a:rPr>
              <a:t>While Trump’s supporters largely viewed the scandal as a politically motivated attack, the issue contributed to significant legal and political challenges. The scandal impacted public opinion, with some voters concerned about his legal entanglements and others seeing it as an attempt to discredit his presidency. The controversy ultimately played a role in shaping his legacy and political future.</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1200"/>
              </a:spcAft>
              <a:buNone/>
            </a:pPr>
            <a:endParaRPr sz="1500" b="1">
              <a:solidFill>
                <a:srgbClr val="000000"/>
              </a:solidFill>
              <a:latin typeface="Times New Roman"/>
              <a:ea typeface="Times New Roman"/>
              <a:cs typeface="Times New Roman"/>
              <a:sym typeface="Times New Roman"/>
            </a:endParaRPr>
          </a:p>
        </p:txBody>
      </p:sp>
      <p:sp>
        <p:nvSpPr>
          <p:cNvPr id="135" name="Google Shape;135;p23"/>
          <p:cNvSpPr txBox="1">
            <a:spLocks noGrp="1"/>
          </p:cNvSpPr>
          <p:nvPr>
            <p:ph type="title"/>
          </p:nvPr>
        </p:nvSpPr>
        <p:spPr>
          <a:xfrm>
            <a:off x="387900" y="368825"/>
            <a:ext cx="32004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3000" b="1">
                <a:solidFill>
                  <a:srgbClr val="000000"/>
                </a:solidFill>
                <a:latin typeface="Roboto Slab"/>
                <a:ea typeface="Roboto Slab"/>
                <a:cs typeface="Roboto Slab"/>
                <a:sym typeface="Roboto Slab"/>
              </a:rPr>
              <a:t>Impact: </a:t>
            </a:r>
            <a:endParaRPr sz="3000" b="1">
              <a:solidFill>
                <a:srgbClr val="000000"/>
              </a:solidFill>
              <a:latin typeface="Roboto Slab"/>
              <a:ea typeface="Roboto Slab"/>
              <a:cs typeface="Roboto Slab"/>
              <a:sym typeface="Roboto Slab"/>
            </a:endParaRPr>
          </a:p>
        </p:txBody>
      </p:sp>
      <p:pic>
        <p:nvPicPr>
          <p:cNvPr id="2" name="image1.jpg">
            <a:extLst>
              <a:ext uri="{FF2B5EF4-FFF2-40B4-BE49-F238E27FC236}">
                <a16:creationId xmlns:a16="http://schemas.microsoft.com/office/drawing/2014/main" id="{8AAF0DBF-C963-E1B6-B2E8-DD2B70051149}"/>
              </a:ext>
            </a:extLst>
          </p:cNvPr>
          <p:cNvPicPr/>
          <p:nvPr/>
        </p:nvPicPr>
        <p:blipFill>
          <a:blip r:embed="rId3"/>
          <a:srcRect/>
          <a:stretch>
            <a:fillRect/>
          </a:stretch>
        </p:blipFill>
        <p:spPr>
          <a:xfrm>
            <a:off x="7966075" y="0"/>
            <a:ext cx="1177925" cy="1028700"/>
          </a:xfrm>
          <a:prstGeom prst="rect">
            <a:avLst/>
          </a:prstGeom>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4"/>
          <p:cNvSpPr txBox="1">
            <a:spLocks noGrp="1"/>
          </p:cNvSpPr>
          <p:nvPr>
            <p:ph type="title"/>
          </p:nvPr>
        </p:nvSpPr>
        <p:spPr>
          <a:xfrm>
            <a:off x="387900" y="292625"/>
            <a:ext cx="64575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3000" b="1">
                <a:solidFill>
                  <a:srgbClr val="000000"/>
                </a:solidFill>
                <a:latin typeface="Roboto Slab"/>
                <a:ea typeface="Roboto Slab"/>
                <a:cs typeface="Roboto Slab"/>
                <a:sym typeface="Roboto Slab"/>
              </a:rPr>
              <a:t>Conclusion:</a:t>
            </a:r>
            <a:endParaRPr sz="3000" b="1">
              <a:solidFill>
                <a:srgbClr val="000000"/>
              </a:solidFill>
              <a:latin typeface="Roboto Slab"/>
              <a:ea typeface="Roboto Slab"/>
              <a:cs typeface="Roboto Slab"/>
              <a:sym typeface="Roboto Slab"/>
            </a:endParaRPr>
          </a:p>
        </p:txBody>
      </p:sp>
      <p:sp>
        <p:nvSpPr>
          <p:cNvPr id="141" name="Google Shape;141;p24"/>
          <p:cNvSpPr txBox="1">
            <a:spLocks noGrp="1"/>
          </p:cNvSpPr>
          <p:nvPr>
            <p:ph type="body" idx="1"/>
          </p:nvPr>
        </p:nvSpPr>
        <p:spPr>
          <a:xfrm>
            <a:off x="311700" y="1091575"/>
            <a:ext cx="8520600" cy="19455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1200"/>
              </a:spcAft>
              <a:buNone/>
            </a:pPr>
            <a:r>
              <a:rPr lang="en" sz="1500">
                <a:solidFill>
                  <a:srgbClr val="000000"/>
                </a:solidFill>
                <a:latin typeface="Times New Roman"/>
                <a:ea typeface="Times New Roman"/>
                <a:cs typeface="Times New Roman"/>
                <a:sym typeface="Times New Roman"/>
              </a:rPr>
              <a:t>The hush money case is a major legal challenge for Donald Trump, affecting his personal reputation and political career. It involves payments made to suppress stories of alleged affairs with Stormy Daniels and Karen McDougal during the 2016 election. Despite Trump’s denials, ongoing investigations focus on whether these payments violated campaign finance laws. The case underscores the complexities of campaign finance, particularly regarding undisclosed “in-kind contributions,” and could set important precedents for future candidates. The outcome could impact future election regulations and campaign practices, making it a crucial moment in U.S. political history.</a:t>
            </a:r>
            <a:endParaRPr sz="1500">
              <a:solidFill>
                <a:srgbClr val="000000"/>
              </a:solidFill>
              <a:latin typeface="Times New Roman"/>
              <a:ea typeface="Times New Roman"/>
              <a:cs typeface="Times New Roman"/>
              <a:sym typeface="Times New Roman"/>
            </a:endParaRPr>
          </a:p>
        </p:txBody>
      </p:sp>
      <p:pic>
        <p:nvPicPr>
          <p:cNvPr id="143" name="Google Shape;143;p24"/>
          <p:cNvPicPr preferRelativeResize="0"/>
          <p:nvPr/>
        </p:nvPicPr>
        <p:blipFill>
          <a:blip r:embed="rId3">
            <a:alphaModFix/>
          </a:blip>
          <a:stretch>
            <a:fillRect/>
          </a:stretch>
        </p:blipFill>
        <p:spPr>
          <a:xfrm>
            <a:off x="2884050" y="2900825"/>
            <a:ext cx="3584100" cy="2049850"/>
          </a:xfrm>
          <a:prstGeom prst="rect">
            <a:avLst/>
          </a:prstGeom>
          <a:noFill/>
          <a:ln>
            <a:noFill/>
          </a:ln>
        </p:spPr>
      </p:pic>
      <p:pic>
        <p:nvPicPr>
          <p:cNvPr id="2" name="image1.jpg">
            <a:extLst>
              <a:ext uri="{FF2B5EF4-FFF2-40B4-BE49-F238E27FC236}">
                <a16:creationId xmlns:a16="http://schemas.microsoft.com/office/drawing/2014/main" id="{0EA395FE-0A92-B219-2A46-0639DFBEB1FF}"/>
              </a:ext>
            </a:extLst>
          </p:cNvPr>
          <p:cNvPicPr/>
          <p:nvPr/>
        </p:nvPicPr>
        <p:blipFill>
          <a:blip r:embed="rId4"/>
          <a:srcRect/>
          <a:stretch>
            <a:fillRect/>
          </a:stretch>
        </p:blipFill>
        <p:spPr>
          <a:xfrm>
            <a:off x="7966075" y="0"/>
            <a:ext cx="1177925" cy="1028700"/>
          </a:xfrm>
          <a:prstGeom prst="rect">
            <a:avLst/>
          </a:prstGeom>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5"/>
          <p:cNvSpPr/>
          <p:nvPr/>
        </p:nvSpPr>
        <p:spPr>
          <a:xfrm>
            <a:off x="2720575" y="-4200"/>
            <a:ext cx="3860750" cy="4753650"/>
          </a:xfrm>
          <a:prstGeom prst="flowChartOffpageConnector">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7500">
                <a:latin typeface="Roboto Slab Black"/>
                <a:ea typeface="Roboto Slab Black"/>
                <a:cs typeface="Roboto Slab Black"/>
                <a:sym typeface="Roboto Slab Black"/>
              </a:rPr>
              <a:t>THANK YOU</a:t>
            </a:r>
            <a:endParaRPr sz="7500">
              <a:latin typeface="Roboto Slab Black"/>
              <a:ea typeface="Roboto Slab Black"/>
              <a:cs typeface="Roboto Slab Black"/>
              <a:sym typeface="Roboto Slab Black"/>
            </a:endParaRPr>
          </a:p>
        </p:txBody>
      </p:sp>
      <p:pic>
        <p:nvPicPr>
          <p:cNvPr id="2" name="image1.jpg">
            <a:extLst>
              <a:ext uri="{FF2B5EF4-FFF2-40B4-BE49-F238E27FC236}">
                <a16:creationId xmlns:a16="http://schemas.microsoft.com/office/drawing/2014/main" id="{9CDF334A-0F3D-830A-BE31-E92E048EC33A}"/>
              </a:ext>
            </a:extLst>
          </p:cNvPr>
          <p:cNvPicPr/>
          <p:nvPr/>
        </p:nvPicPr>
        <p:blipFill>
          <a:blip r:embed="rId3"/>
          <a:srcRect/>
          <a:stretch>
            <a:fillRect/>
          </a:stretch>
        </p:blipFill>
        <p:spPr>
          <a:xfrm>
            <a:off x="7966075" y="0"/>
            <a:ext cx="1177925" cy="1028700"/>
          </a:xfrm>
          <a:prstGeom prst="rect">
            <a:avLst/>
          </a:prstGeom>
          <a:ln/>
        </p:spPr>
      </p:pic>
      <p:pic>
        <p:nvPicPr>
          <p:cNvPr id="3" name="image1.jpg">
            <a:extLst>
              <a:ext uri="{FF2B5EF4-FFF2-40B4-BE49-F238E27FC236}">
                <a16:creationId xmlns:a16="http://schemas.microsoft.com/office/drawing/2014/main" id="{0C23B8F6-780F-7F9B-7F55-7988E57E7679}"/>
              </a:ext>
            </a:extLst>
          </p:cNvPr>
          <p:cNvPicPr/>
          <p:nvPr/>
        </p:nvPicPr>
        <p:blipFill>
          <a:blip r:embed="rId3"/>
          <a:srcRect/>
          <a:stretch>
            <a:fillRect/>
          </a:stretch>
        </p:blipFill>
        <p:spPr>
          <a:xfrm>
            <a:off x="0" y="4235100"/>
            <a:ext cx="1177925" cy="1028700"/>
          </a:xfrm>
          <a:prstGeom prst="rect">
            <a:avLst/>
          </a:prstGeo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4"/>
          <p:cNvSpPr txBox="1">
            <a:spLocks noGrp="1"/>
          </p:cNvSpPr>
          <p:nvPr>
            <p:ph type="title"/>
          </p:nvPr>
        </p:nvSpPr>
        <p:spPr>
          <a:xfrm>
            <a:off x="387900" y="368825"/>
            <a:ext cx="7653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3000" b="1">
                <a:solidFill>
                  <a:srgbClr val="000000"/>
                </a:solidFill>
                <a:latin typeface="Roboto Slab"/>
                <a:ea typeface="Roboto Slab"/>
                <a:cs typeface="Roboto Slab"/>
                <a:sym typeface="Roboto Slab"/>
              </a:rPr>
              <a:t>Overview of the Hush Money Case</a:t>
            </a:r>
            <a:endParaRPr sz="3000" b="1">
              <a:solidFill>
                <a:srgbClr val="000000"/>
              </a:solidFill>
              <a:latin typeface="Roboto Slab"/>
              <a:ea typeface="Roboto Slab"/>
              <a:cs typeface="Roboto Slab"/>
              <a:sym typeface="Roboto Slab"/>
            </a:endParaRPr>
          </a:p>
        </p:txBody>
      </p:sp>
      <p:sp>
        <p:nvSpPr>
          <p:cNvPr id="68" name="Google Shape;68;p14"/>
          <p:cNvSpPr txBox="1">
            <a:spLocks noGrp="1"/>
          </p:cNvSpPr>
          <p:nvPr>
            <p:ph type="body" idx="1"/>
          </p:nvPr>
        </p:nvSpPr>
        <p:spPr>
          <a:xfrm>
            <a:off x="311700" y="1242950"/>
            <a:ext cx="8520600" cy="22779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 sz="1500" b="1">
                <a:solidFill>
                  <a:srgbClr val="000000"/>
                </a:solidFill>
                <a:latin typeface="Times New Roman"/>
                <a:ea typeface="Times New Roman"/>
                <a:cs typeface="Times New Roman"/>
                <a:sym typeface="Times New Roman"/>
              </a:rPr>
              <a:t>What Happened</a:t>
            </a:r>
            <a:r>
              <a:rPr lang="en" sz="1500">
                <a:solidFill>
                  <a:srgbClr val="000000"/>
                </a:solidFill>
                <a:latin typeface="Times New Roman"/>
                <a:ea typeface="Times New Roman"/>
                <a:cs typeface="Times New Roman"/>
                <a:sym typeface="Times New Roman"/>
              </a:rPr>
              <a:t>: Donald Trump sentenced in the New York "Hush Money" case.</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0"/>
              </a:spcAft>
              <a:buNone/>
            </a:pPr>
            <a:r>
              <a:rPr lang="en" sz="1500" b="1">
                <a:solidFill>
                  <a:srgbClr val="000000"/>
                </a:solidFill>
                <a:latin typeface="Times New Roman"/>
                <a:ea typeface="Times New Roman"/>
                <a:cs typeface="Times New Roman"/>
                <a:sym typeface="Times New Roman"/>
              </a:rPr>
              <a:t>Verdict</a:t>
            </a:r>
            <a:r>
              <a:rPr lang="en" sz="1500">
                <a:solidFill>
                  <a:srgbClr val="000000"/>
                </a:solidFill>
                <a:latin typeface="Times New Roman"/>
                <a:ea typeface="Times New Roman"/>
                <a:cs typeface="Times New Roman"/>
                <a:sym typeface="Times New Roman"/>
              </a:rPr>
              <a:t>: Unanimous jury found Trump guilty of 34 felony counts of falsifying business records.</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0"/>
              </a:spcAft>
              <a:buNone/>
            </a:pPr>
            <a:r>
              <a:rPr lang="en" sz="1500" b="1">
                <a:solidFill>
                  <a:srgbClr val="000000"/>
                </a:solidFill>
                <a:latin typeface="Times New Roman"/>
                <a:ea typeface="Times New Roman"/>
                <a:cs typeface="Times New Roman"/>
                <a:sym typeface="Times New Roman"/>
              </a:rPr>
              <a:t>Involved Parties</a:t>
            </a:r>
            <a:r>
              <a:rPr lang="en" sz="1500">
                <a:solidFill>
                  <a:srgbClr val="000000"/>
                </a:solidFill>
                <a:latin typeface="Times New Roman"/>
                <a:ea typeface="Times New Roman"/>
                <a:cs typeface="Times New Roman"/>
                <a:sym typeface="Times New Roman"/>
              </a:rPr>
              <a:t>: Stormy Daniels (adult film star), Michael Cohen (Trump's lawyer and fixer).</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0"/>
              </a:spcAft>
              <a:buNone/>
            </a:pPr>
            <a:r>
              <a:rPr lang="en" sz="1500" b="1">
                <a:solidFill>
                  <a:srgbClr val="000000"/>
                </a:solidFill>
                <a:latin typeface="Times New Roman"/>
                <a:ea typeface="Times New Roman"/>
                <a:cs typeface="Times New Roman"/>
                <a:sym typeface="Times New Roman"/>
              </a:rPr>
              <a:t>Allegations</a:t>
            </a:r>
            <a:r>
              <a:rPr lang="en" sz="1500">
                <a:solidFill>
                  <a:srgbClr val="000000"/>
                </a:solidFill>
                <a:latin typeface="Times New Roman"/>
                <a:ea typeface="Times New Roman"/>
                <a:cs typeface="Times New Roman"/>
                <a:sym typeface="Times New Roman"/>
              </a:rPr>
              <a:t>: $130,000 payment to Daniels for silence regarding an alleged affair before the 2016 election.</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0"/>
              </a:spcAft>
              <a:buNone/>
            </a:pPr>
            <a:r>
              <a:rPr lang="en" sz="1500" b="1">
                <a:solidFill>
                  <a:srgbClr val="000000"/>
                </a:solidFill>
                <a:latin typeface="Times New Roman"/>
                <a:ea typeface="Times New Roman"/>
                <a:cs typeface="Times New Roman"/>
                <a:sym typeface="Times New Roman"/>
              </a:rPr>
              <a:t>Significance</a:t>
            </a:r>
            <a:r>
              <a:rPr lang="en" sz="1500">
                <a:solidFill>
                  <a:srgbClr val="000000"/>
                </a:solidFill>
                <a:latin typeface="Times New Roman"/>
                <a:ea typeface="Times New Roman"/>
                <a:cs typeface="Times New Roman"/>
                <a:sym typeface="Times New Roman"/>
              </a:rPr>
              <a:t>: Seen as election interference.</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1200"/>
              </a:spcAft>
              <a:buNone/>
            </a:pPr>
            <a:endParaRPr sz="1500">
              <a:solidFill>
                <a:srgbClr val="000000"/>
              </a:solidFill>
              <a:latin typeface="Times New Roman"/>
              <a:ea typeface="Times New Roman"/>
              <a:cs typeface="Times New Roman"/>
              <a:sym typeface="Times New Roman"/>
            </a:endParaRPr>
          </a:p>
        </p:txBody>
      </p:sp>
      <p:pic>
        <p:nvPicPr>
          <p:cNvPr id="2" name="image1.jpg">
            <a:extLst>
              <a:ext uri="{FF2B5EF4-FFF2-40B4-BE49-F238E27FC236}">
                <a16:creationId xmlns:a16="http://schemas.microsoft.com/office/drawing/2014/main" id="{5DE926B6-D204-85D0-2EA8-392D926A1E34}"/>
              </a:ext>
            </a:extLst>
          </p:cNvPr>
          <p:cNvPicPr/>
          <p:nvPr/>
        </p:nvPicPr>
        <p:blipFill>
          <a:blip r:embed="rId3"/>
          <a:srcRect/>
          <a:stretch>
            <a:fillRect/>
          </a:stretch>
        </p:blipFill>
        <p:spPr>
          <a:xfrm>
            <a:off x="7966075" y="0"/>
            <a:ext cx="1177925" cy="1028700"/>
          </a:xfrm>
          <a:prstGeom prst="rect">
            <a:avLst/>
          </a:prstGeom>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387900" y="216425"/>
            <a:ext cx="41820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3000" b="1">
                <a:solidFill>
                  <a:srgbClr val="000000"/>
                </a:solidFill>
                <a:latin typeface="Roboto Slab"/>
                <a:ea typeface="Roboto Slab"/>
                <a:cs typeface="Roboto Slab"/>
                <a:sym typeface="Roboto Slab"/>
              </a:rPr>
              <a:t>Timeline of Events:</a:t>
            </a:r>
            <a:endParaRPr sz="3000" b="1">
              <a:solidFill>
                <a:srgbClr val="000000"/>
              </a:solidFill>
              <a:latin typeface="Roboto Slab"/>
              <a:ea typeface="Roboto Slab"/>
              <a:cs typeface="Roboto Slab"/>
              <a:sym typeface="Roboto Slab"/>
            </a:endParaRPr>
          </a:p>
        </p:txBody>
      </p:sp>
      <p:sp>
        <p:nvSpPr>
          <p:cNvPr id="75" name="Google Shape;75;p15"/>
          <p:cNvSpPr txBox="1">
            <a:spLocks noGrp="1"/>
          </p:cNvSpPr>
          <p:nvPr>
            <p:ph type="body" idx="1"/>
          </p:nvPr>
        </p:nvSpPr>
        <p:spPr>
          <a:xfrm>
            <a:off x="311700" y="1091575"/>
            <a:ext cx="8520600" cy="38994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 sz="1500" b="1">
                <a:solidFill>
                  <a:srgbClr val="000000"/>
                </a:solidFill>
                <a:latin typeface="Times New Roman"/>
                <a:ea typeface="Times New Roman"/>
                <a:cs typeface="Times New Roman"/>
                <a:sym typeface="Times New Roman"/>
              </a:rPr>
              <a:t>2006-2007</a:t>
            </a:r>
            <a:r>
              <a:rPr lang="en" sz="1500">
                <a:solidFill>
                  <a:srgbClr val="000000"/>
                </a:solidFill>
                <a:latin typeface="Times New Roman"/>
                <a:ea typeface="Times New Roman"/>
                <a:cs typeface="Times New Roman"/>
                <a:sym typeface="Times New Roman"/>
              </a:rPr>
              <a:t>: Trump allegedly has affairs with Stormy Daniels and Karen McDougal, according to both women.</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0"/>
              </a:spcAft>
              <a:buNone/>
            </a:pPr>
            <a:r>
              <a:rPr lang="en" sz="1500" b="1">
                <a:solidFill>
                  <a:srgbClr val="000000"/>
                </a:solidFill>
                <a:latin typeface="Times New Roman"/>
                <a:ea typeface="Times New Roman"/>
                <a:cs typeface="Times New Roman"/>
                <a:sym typeface="Times New Roman"/>
              </a:rPr>
              <a:t>2016 Presidential Election</a:t>
            </a:r>
            <a:r>
              <a:rPr lang="en" sz="1500">
                <a:solidFill>
                  <a:srgbClr val="000000"/>
                </a:solidFill>
                <a:latin typeface="Times New Roman"/>
                <a:ea typeface="Times New Roman"/>
                <a:cs typeface="Times New Roman"/>
                <a:sym typeface="Times New Roman"/>
              </a:rPr>
              <a:t>:</a:t>
            </a:r>
            <a:endParaRPr sz="1500">
              <a:solidFill>
                <a:srgbClr val="000000"/>
              </a:solidFill>
              <a:latin typeface="Times New Roman"/>
              <a:ea typeface="Times New Roman"/>
              <a:cs typeface="Times New Roman"/>
              <a:sym typeface="Times New Roman"/>
            </a:endParaRPr>
          </a:p>
          <a:p>
            <a:pPr marL="457200" lvl="0" indent="-323850" algn="just" rtl="0">
              <a:lnSpc>
                <a:spcPct val="100000"/>
              </a:lnSpc>
              <a:spcBef>
                <a:spcPts val="1200"/>
              </a:spcBef>
              <a:spcAft>
                <a:spcPts val="0"/>
              </a:spcAft>
              <a:buClr>
                <a:srgbClr val="000000"/>
              </a:buClr>
              <a:buSzPts val="1500"/>
              <a:buFont typeface="Arial"/>
              <a:buChar char="●"/>
            </a:pPr>
            <a:r>
              <a:rPr lang="en" sz="1500" b="1">
                <a:solidFill>
                  <a:srgbClr val="000000"/>
                </a:solidFill>
                <a:latin typeface="Times New Roman"/>
                <a:ea typeface="Times New Roman"/>
                <a:cs typeface="Times New Roman"/>
                <a:sym typeface="Times New Roman"/>
              </a:rPr>
              <a:t>October 2016</a:t>
            </a:r>
            <a:r>
              <a:rPr lang="en" sz="1500">
                <a:solidFill>
                  <a:srgbClr val="000000"/>
                </a:solidFill>
                <a:latin typeface="Times New Roman"/>
                <a:ea typeface="Times New Roman"/>
                <a:cs typeface="Times New Roman"/>
                <a:sym typeface="Times New Roman"/>
              </a:rPr>
              <a:t>: Just weeks before the election, Daniels was paid $130,000 in exchange for her silence about the alleged affair. The payment was made by Michael Cohen, who claimed it was for personal reasons, not related to the campaign.</a:t>
            </a:r>
            <a:endParaRPr sz="1500">
              <a:solidFill>
                <a:srgbClr val="000000"/>
              </a:solidFill>
              <a:latin typeface="Times New Roman"/>
              <a:ea typeface="Times New Roman"/>
              <a:cs typeface="Times New Roman"/>
              <a:sym typeface="Times New Roman"/>
            </a:endParaRPr>
          </a:p>
          <a:p>
            <a:pPr marL="457200" lvl="0" indent="-323850" algn="just" rtl="0">
              <a:lnSpc>
                <a:spcPct val="100000"/>
              </a:lnSpc>
              <a:spcBef>
                <a:spcPts val="0"/>
              </a:spcBef>
              <a:spcAft>
                <a:spcPts val="0"/>
              </a:spcAft>
              <a:buClr>
                <a:srgbClr val="000000"/>
              </a:buClr>
              <a:buSzPts val="1500"/>
              <a:buFont typeface="Arial"/>
              <a:buChar char="●"/>
            </a:pPr>
            <a:r>
              <a:rPr lang="en" sz="1500" b="1">
                <a:solidFill>
                  <a:srgbClr val="000000"/>
                </a:solidFill>
                <a:latin typeface="Times New Roman"/>
                <a:ea typeface="Times New Roman"/>
                <a:cs typeface="Times New Roman"/>
                <a:sym typeface="Times New Roman"/>
              </a:rPr>
              <a:t>August 2016</a:t>
            </a:r>
            <a:r>
              <a:rPr lang="en" sz="1500">
                <a:solidFill>
                  <a:srgbClr val="000000"/>
                </a:solidFill>
                <a:latin typeface="Times New Roman"/>
                <a:ea typeface="Times New Roman"/>
                <a:cs typeface="Times New Roman"/>
                <a:sym typeface="Times New Roman"/>
              </a:rPr>
              <a:t>: McDougal was paid $150,000 by the National Enquirer for her story, but the story was never published. This payment, known as a "catch and kill" deal, was intended to prevent her from speaking out during the election campaign.</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0"/>
              </a:spcAft>
              <a:buNone/>
            </a:pPr>
            <a:r>
              <a:rPr lang="en" sz="1500" b="1">
                <a:solidFill>
                  <a:srgbClr val="000000"/>
                </a:solidFill>
                <a:latin typeface="Times New Roman"/>
                <a:ea typeface="Times New Roman"/>
                <a:cs typeface="Times New Roman"/>
                <a:sym typeface="Times New Roman"/>
              </a:rPr>
              <a:t>2018</a:t>
            </a:r>
            <a:r>
              <a:rPr lang="en" sz="1500">
                <a:solidFill>
                  <a:srgbClr val="000000"/>
                </a:solidFill>
                <a:latin typeface="Times New Roman"/>
                <a:ea typeface="Times New Roman"/>
                <a:cs typeface="Times New Roman"/>
                <a:sym typeface="Times New Roman"/>
              </a:rPr>
              <a:t>: Cohen admitted in a federal court that he had paid Daniels at Trump’s direction to suppress the story, asserting that the payment was made to influence the election, a violation of federal campaign finance laws.</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r>
              <a:rPr lang="en" sz="1500" b="1">
                <a:solidFill>
                  <a:srgbClr val="000000"/>
                </a:solidFill>
                <a:latin typeface="Times New Roman"/>
                <a:ea typeface="Times New Roman"/>
                <a:cs typeface="Times New Roman"/>
                <a:sym typeface="Times New Roman"/>
              </a:rPr>
              <a:t>April 2018</a:t>
            </a:r>
            <a:r>
              <a:rPr lang="en" sz="1500">
                <a:solidFill>
                  <a:srgbClr val="000000"/>
                </a:solidFill>
                <a:latin typeface="Times New Roman"/>
                <a:ea typeface="Times New Roman"/>
                <a:cs typeface="Times New Roman"/>
                <a:sym typeface="Times New Roman"/>
              </a:rPr>
              <a:t>: Cohen publicly pleaded guilty to multiple charges, including campaign finance violations related to the hush money payments. He also confessed to lying to Congress about the timing of the payments.</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1200"/>
              </a:spcBef>
              <a:spcAft>
                <a:spcPts val="1200"/>
              </a:spcAft>
              <a:buNone/>
            </a:pPr>
            <a:endParaRPr sz="1500">
              <a:solidFill>
                <a:srgbClr val="000000"/>
              </a:solidFill>
              <a:latin typeface="Times New Roman"/>
              <a:ea typeface="Times New Roman"/>
              <a:cs typeface="Times New Roman"/>
              <a:sym typeface="Times New Roman"/>
            </a:endParaRPr>
          </a:p>
        </p:txBody>
      </p:sp>
      <p:pic>
        <p:nvPicPr>
          <p:cNvPr id="2" name="image1.jpg">
            <a:extLst>
              <a:ext uri="{FF2B5EF4-FFF2-40B4-BE49-F238E27FC236}">
                <a16:creationId xmlns:a16="http://schemas.microsoft.com/office/drawing/2014/main" id="{94321DA6-502D-5C28-2B6C-80EFE4959A8D}"/>
              </a:ext>
            </a:extLst>
          </p:cNvPr>
          <p:cNvPicPr/>
          <p:nvPr/>
        </p:nvPicPr>
        <p:blipFill>
          <a:blip r:embed="rId3"/>
          <a:srcRect/>
          <a:stretch>
            <a:fillRect/>
          </a:stretch>
        </p:blipFill>
        <p:spPr>
          <a:xfrm>
            <a:off x="7966075" y="0"/>
            <a:ext cx="1177925" cy="1028700"/>
          </a:xfrm>
          <a:prstGeom prst="rect">
            <a:avLst/>
          </a:prstGeom>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6"/>
          <p:cNvSpPr txBox="1">
            <a:spLocks noGrp="1"/>
          </p:cNvSpPr>
          <p:nvPr>
            <p:ph type="title"/>
          </p:nvPr>
        </p:nvSpPr>
        <p:spPr>
          <a:xfrm>
            <a:off x="4729900" y="1109825"/>
            <a:ext cx="4045200" cy="6948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sz="3000">
                <a:solidFill>
                  <a:schemeClr val="lt1"/>
                </a:solidFill>
                <a:latin typeface="Roboto Slab ExtraBold"/>
                <a:ea typeface="Roboto Slab ExtraBold"/>
                <a:cs typeface="Roboto Slab ExtraBold"/>
                <a:sym typeface="Roboto Slab ExtraBold"/>
              </a:rPr>
              <a:t>Key Players:</a:t>
            </a:r>
            <a:endParaRPr sz="3000">
              <a:solidFill>
                <a:schemeClr val="lt1"/>
              </a:solidFill>
              <a:latin typeface="Roboto Slab ExtraBold"/>
              <a:ea typeface="Roboto Slab ExtraBold"/>
              <a:cs typeface="Roboto Slab ExtraBold"/>
              <a:sym typeface="Roboto Slab ExtraBold"/>
            </a:endParaRPr>
          </a:p>
        </p:txBody>
      </p:sp>
      <p:sp>
        <p:nvSpPr>
          <p:cNvPr id="82" name="Google Shape;82;p16"/>
          <p:cNvSpPr txBox="1">
            <a:spLocks noGrp="1"/>
          </p:cNvSpPr>
          <p:nvPr>
            <p:ph type="body" idx="2"/>
          </p:nvPr>
        </p:nvSpPr>
        <p:spPr>
          <a:xfrm>
            <a:off x="141125" y="373825"/>
            <a:ext cx="4277100" cy="4590300"/>
          </a:xfrm>
          <a:prstGeom prst="rect">
            <a:avLst/>
          </a:prstGeom>
        </p:spPr>
        <p:txBody>
          <a:bodyPr spcFirstLastPara="1" wrap="square" lIns="91425" tIns="91425" rIns="91425" bIns="91425" anchor="ctr" anchorCtr="0">
            <a:normAutofit/>
          </a:bodyPr>
          <a:lstStyle/>
          <a:p>
            <a:pPr marL="0" lvl="0" indent="0" algn="just" rtl="0">
              <a:spcBef>
                <a:spcPts val="0"/>
              </a:spcBef>
              <a:spcAft>
                <a:spcPts val="0"/>
              </a:spcAft>
              <a:buNone/>
            </a:pPr>
            <a:r>
              <a:rPr lang="en" sz="1500" b="1">
                <a:solidFill>
                  <a:srgbClr val="000000"/>
                </a:solidFill>
                <a:latin typeface="Times New Roman"/>
                <a:ea typeface="Times New Roman"/>
                <a:cs typeface="Times New Roman"/>
                <a:sym typeface="Times New Roman"/>
              </a:rPr>
              <a:t>Stormy Daniels</a:t>
            </a:r>
            <a:r>
              <a:rPr lang="en" sz="1500">
                <a:solidFill>
                  <a:srgbClr val="000000"/>
                </a:solidFill>
                <a:latin typeface="Times New Roman"/>
                <a:ea typeface="Times New Roman"/>
                <a:cs typeface="Times New Roman"/>
                <a:sym typeface="Times New Roman"/>
              </a:rPr>
              <a:t> (Stephanie Clifford) – An adult film actress who claimed to have had an affair with Trump in 2006. In 2018, Daniels sued to have a non-disclosure agreement (NDA) she signed in 2016 declared invalid, claiming it was meant to silence her.</a:t>
            </a:r>
            <a:endParaRPr sz="1500">
              <a:solidFill>
                <a:srgbClr val="000000"/>
              </a:solidFill>
              <a:latin typeface="Times New Roman"/>
              <a:ea typeface="Times New Roman"/>
              <a:cs typeface="Times New Roman"/>
              <a:sym typeface="Times New Roman"/>
            </a:endParaRPr>
          </a:p>
          <a:p>
            <a:pPr marL="0" lvl="0" indent="0" algn="just" rtl="0">
              <a:spcBef>
                <a:spcPts val="1200"/>
              </a:spcBef>
              <a:spcAft>
                <a:spcPts val="1200"/>
              </a:spcAft>
              <a:buNone/>
            </a:pPr>
            <a:r>
              <a:rPr lang="en" sz="1500" b="1">
                <a:solidFill>
                  <a:srgbClr val="000000"/>
                </a:solidFill>
                <a:latin typeface="Times New Roman"/>
                <a:ea typeface="Times New Roman"/>
                <a:cs typeface="Times New Roman"/>
                <a:sym typeface="Times New Roman"/>
              </a:rPr>
              <a:t>Karen McDougal</a:t>
            </a:r>
            <a:r>
              <a:rPr lang="en" sz="1500">
                <a:solidFill>
                  <a:srgbClr val="000000"/>
                </a:solidFill>
                <a:latin typeface="Times New Roman"/>
                <a:ea typeface="Times New Roman"/>
                <a:cs typeface="Times New Roman"/>
                <a:sym typeface="Times New Roman"/>
              </a:rPr>
              <a:t> – A former Playboy model who claimed she had an affair with Trump in 2006. She was paid $150,000 by the National Enquirer in a "catch and kill" deal to suppress her story before the 2016 election.</a:t>
            </a:r>
            <a:endParaRPr sz="1500">
              <a:solidFill>
                <a:srgbClr val="000000"/>
              </a:solidFill>
              <a:latin typeface="Times New Roman"/>
              <a:ea typeface="Times New Roman"/>
              <a:cs typeface="Times New Roman"/>
              <a:sym typeface="Times New Roman"/>
            </a:endParaRPr>
          </a:p>
        </p:txBody>
      </p:sp>
      <p:pic>
        <p:nvPicPr>
          <p:cNvPr id="83" name="Google Shape;83;p16"/>
          <p:cNvPicPr preferRelativeResize="0"/>
          <p:nvPr/>
        </p:nvPicPr>
        <p:blipFill>
          <a:blip r:embed="rId3">
            <a:alphaModFix/>
          </a:blip>
          <a:stretch>
            <a:fillRect/>
          </a:stretch>
        </p:blipFill>
        <p:spPr>
          <a:xfrm>
            <a:off x="4875425" y="1880825"/>
            <a:ext cx="4045200" cy="2454375"/>
          </a:xfrm>
          <a:prstGeom prst="rect">
            <a:avLst/>
          </a:prstGeom>
          <a:noFill/>
          <a:ln>
            <a:noFill/>
          </a:ln>
        </p:spPr>
      </p:pic>
      <p:pic>
        <p:nvPicPr>
          <p:cNvPr id="2" name="image1.jpg">
            <a:extLst>
              <a:ext uri="{FF2B5EF4-FFF2-40B4-BE49-F238E27FC236}">
                <a16:creationId xmlns:a16="http://schemas.microsoft.com/office/drawing/2014/main" id="{EF84C98F-26B6-F70C-650B-6684E22D2AF1}"/>
              </a:ext>
            </a:extLst>
          </p:cNvPr>
          <p:cNvPicPr/>
          <p:nvPr/>
        </p:nvPicPr>
        <p:blipFill>
          <a:blip r:embed="rId4"/>
          <a:srcRect/>
          <a:stretch>
            <a:fillRect/>
          </a:stretch>
        </p:blipFill>
        <p:spPr>
          <a:xfrm>
            <a:off x="7966075" y="0"/>
            <a:ext cx="1177925" cy="1028700"/>
          </a:xfrm>
          <a:prstGeom prst="rect">
            <a:avLst/>
          </a:prstGeom>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7"/>
          <p:cNvSpPr txBox="1">
            <a:spLocks noGrp="1"/>
          </p:cNvSpPr>
          <p:nvPr>
            <p:ph type="body" idx="2"/>
          </p:nvPr>
        </p:nvSpPr>
        <p:spPr>
          <a:xfrm>
            <a:off x="4731275" y="429000"/>
            <a:ext cx="4277100" cy="4183500"/>
          </a:xfrm>
          <a:prstGeom prst="rect">
            <a:avLst/>
          </a:prstGeom>
        </p:spPr>
        <p:txBody>
          <a:bodyPr spcFirstLastPara="1" wrap="square" lIns="91425" tIns="91425" rIns="91425" bIns="91425" anchor="ctr" anchorCtr="0">
            <a:normAutofit/>
          </a:bodyPr>
          <a:lstStyle/>
          <a:p>
            <a:pPr marL="0" lvl="0" indent="0" algn="just" rtl="0">
              <a:spcBef>
                <a:spcPts val="0"/>
              </a:spcBef>
              <a:spcAft>
                <a:spcPts val="0"/>
              </a:spcAft>
              <a:buNone/>
            </a:pPr>
            <a:r>
              <a:rPr lang="en" sz="1500" b="1">
                <a:latin typeface="Times New Roman"/>
                <a:ea typeface="Times New Roman"/>
                <a:cs typeface="Times New Roman"/>
                <a:sym typeface="Times New Roman"/>
              </a:rPr>
              <a:t>Michael Cohen</a:t>
            </a:r>
            <a:r>
              <a:rPr lang="en" sz="1500">
                <a:latin typeface="Times New Roman"/>
                <a:ea typeface="Times New Roman"/>
                <a:cs typeface="Times New Roman"/>
                <a:sym typeface="Times New Roman"/>
              </a:rPr>
              <a:t> – Trump’s personal attorney who arranged the payments to Daniels and McDougal. He later admitted to violating campaign finance laws by making these payments at Trump’s direction. Cohen pleaded guilty to multiple crimes, including tax evasion, lying to Congress, and campaign finance violations.</a:t>
            </a:r>
            <a:endParaRPr sz="1500">
              <a:latin typeface="Times New Roman"/>
              <a:ea typeface="Times New Roman"/>
              <a:cs typeface="Times New Roman"/>
              <a:sym typeface="Times New Roman"/>
            </a:endParaRPr>
          </a:p>
          <a:p>
            <a:pPr marL="0" lvl="0" indent="0" algn="just" rtl="0">
              <a:spcBef>
                <a:spcPts val="1200"/>
              </a:spcBef>
              <a:spcAft>
                <a:spcPts val="0"/>
              </a:spcAft>
              <a:buNone/>
            </a:pPr>
            <a:r>
              <a:rPr lang="en" sz="1500" b="1">
                <a:latin typeface="Times New Roman"/>
                <a:ea typeface="Times New Roman"/>
                <a:cs typeface="Times New Roman"/>
                <a:sym typeface="Times New Roman"/>
              </a:rPr>
              <a:t>Donald Trump</a:t>
            </a:r>
            <a:r>
              <a:rPr lang="en" sz="1500">
                <a:latin typeface="Times New Roman"/>
                <a:ea typeface="Times New Roman"/>
                <a:cs typeface="Times New Roman"/>
                <a:sym typeface="Times New Roman"/>
              </a:rPr>
              <a:t> – The 45th President of the United States, who denied having had affairs with either Daniels or McDougal and initially denied knowing about the payments, before later admitting to reimbursing Cohen for the payment to Daniels.</a:t>
            </a:r>
            <a:endParaRPr sz="1500">
              <a:latin typeface="Times New Roman"/>
              <a:ea typeface="Times New Roman"/>
              <a:cs typeface="Times New Roman"/>
              <a:sym typeface="Times New Roman"/>
            </a:endParaRPr>
          </a:p>
          <a:p>
            <a:pPr marL="0" lvl="0" indent="0" algn="just" rtl="0">
              <a:spcBef>
                <a:spcPts val="1200"/>
              </a:spcBef>
              <a:spcAft>
                <a:spcPts val="1200"/>
              </a:spcAft>
              <a:buNone/>
            </a:pPr>
            <a:endParaRPr sz="1500" b="1">
              <a:latin typeface="Times New Roman"/>
              <a:ea typeface="Times New Roman"/>
              <a:cs typeface="Times New Roman"/>
              <a:sym typeface="Times New Roman"/>
            </a:endParaRPr>
          </a:p>
        </p:txBody>
      </p:sp>
      <p:pic>
        <p:nvPicPr>
          <p:cNvPr id="90" name="Google Shape;90;p17"/>
          <p:cNvPicPr preferRelativeResize="0"/>
          <p:nvPr/>
        </p:nvPicPr>
        <p:blipFill>
          <a:blip r:embed="rId3">
            <a:alphaModFix/>
          </a:blip>
          <a:stretch>
            <a:fillRect/>
          </a:stretch>
        </p:blipFill>
        <p:spPr>
          <a:xfrm>
            <a:off x="228600" y="838200"/>
            <a:ext cx="4054550" cy="2698125"/>
          </a:xfrm>
          <a:prstGeom prst="rect">
            <a:avLst/>
          </a:prstGeom>
          <a:noFill/>
          <a:ln>
            <a:noFill/>
          </a:ln>
        </p:spPr>
      </p:pic>
      <p:pic>
        <p:nvPicPr>
          <p:cNvPr id="2" name="image1.jpg">
            <a:extLst>
              <a:ext uri="{FF2B5EF4-FFF2-40B4-BE49-F238E27FC236}">
                <a16:creationId xmlns:a16="http://schemas.microsoft.com/office/drawing/2014/main" id="{1F92494C-1583-EDF3-09AD-88DDF87EE4AD}"/>
              </a:ext>
            </a:extLst>
          </p:cNvPr>
          <p:cNvPicPr/>
          <p:nvPr/>
        </p:nvPicPr>
        <p:blipFill>
          <a:blip r:embed="rId4"/>
          <a:srcRect/>
          <a:stretch>
            <a:fillRect/>
          </a:stretch>
        </p:blipFill>
        <p:spPr>
          <a:xfrm>
            <a:off x="0" y="4098150"/>
            <a:ext cx="1177925" cy="1028700"/>
          </a:xfrm>
          <a:prstGeom prst="rect">
            <a:avLst/>
          </a:prstGeom>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8"/>
          <p:cNvSpPr txBox="1">
            <a:spLocks noGrp="1"/>
          </p:cNvSpPr>
          <p:nvPr>
            <p:ph type="title"/>
          </p:nvPr>
        </p:nvSpPr>
        <p:spPr>
          <a:xfrm>
            <a:off x="387900" y="368825"/>
            <a:ext cx="7677300" cy="1137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b="1">
                <a:solidFill>
                  <a:srgbClr val="000000"/>
                </a:solidFill>
                <a:latin typeface="Roboto Slab"/>
                <a:ea typeface="Roboto Slab"/>
                <a:cs typeface="Roboto Slab"/>
                <a:sym typeface="Roboto Slab"/>
              </a:rPr>
              <a:t>Broader Context – Trump’s Impeachments and Legal Issues</a:t>
            </a:r>
            <a:endParaRPr sz="3000" b="1">
              <a:solidFill>
                <a:srgbClr val="000000"/>
              </a:solidFill>
              <a:latin typeface="Roboto Slab"/>
              <a:ea typeface="Roboto Slab"/>
              <a:cs typeface="Roboto Slab"/>
              <a:sym typeface="Roboto Slab"/>
            </a:endParaRPr>
          </a:p>
        </p:txBody>
      </p:sp>
      <p:sp>
        <p:nvSpPr>
          <p:cNvPr id="97" name="Google Shape;97;p18"/>
          <p:cNvSpPr txBox="1">
            <a:spLocks noGrp="1"/>
          </p:cNvSpPr>
          <p:nvPr>
            <p:ph type="body" idx="1"/>
          </p:nvPr>
        </p:nvSpPr>
        <p:spPr>
          <a:xfrm>
            <a:off x="311700" y="1701175"/>
            <a:ext cx="8520600" cy="22065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 sz="1500" b="1">
                <a:solidFill>
                  <a:srgbClr val="000000"/>
                </a:solidFill>
                <a:latin typeface="Times New Roman"/>
                <a:ea typeface="Times New Roman"/>
                <a:cs typeface="Times New Roman"/>
                <a:sym typeface="Times New Roman"/>
              </a:rPr>
              <a:t>Impeachment History</a:t>
            </a:r>
            <a:r>
              <a:rPr lang="en" sz="1500">
                <a:solidFill>
                  <a:srgbClr val="000000"/>
                </a:solidFill>
                <a:latin typeface="Times New Roman"/>
                <a:ea typeface="Times New Roman"/>
                <a:cs typeface="Times New Roman"/>
                <a:sym typeface="Times New Roman"/>
              </a:rPr>
              <a:t>:</a:t>
            </a:r>
            <a:endParaRPr sz="1500">
              <a:solidFill>
                <a:srgbClr val="000000"/>
              </a:solidFill>
              <a:latin typeface="Times New Roman"/>
              <a:ea typeface="Times New Roman"/>
              <a:cs typeface="Times New Roman"/>
              <a:sym typeface="Times New Roman"/>
            </a:endParaRPr>
          </a:p>
          <a:p>
            <a:pPr marL="457200" lvl="0" indent="-323850" algn="l" rtl="0">
              <a:spcBef>
                <a:spcPts val="1200"/>
              </a:spcBef>
              <a:spcAft>
                <a:spcPts val="0"/>
              </a:spcAft>
              <a:buClr>
                <a:srgbClr val="000000"/>
              </a:buClr>
              <a:buSzPts val="1500"/>
              <a:buFont typeface="Times New Roman"/>
              <a:buChar char="●"/>
            </a:pPr>
            <a:r>
              <a:rPr lang="en" sz="1500">
                <a:solidFill>
                  <a:srgbClr val="000000"/>
                </a:solidFill>
                <a:latin typeface="Times New Roman"/>
                <a:ea typeface="Times New Roman"/>
                <a:cs typeface="Times New Roman"/>
                <a:sym typeface="Times New Roman"/>
              </a:rPr>
              <a:t>Trump impeached twice during his presidency (2019, 2021).</a:t>
            </a:r>
            <a:endParaRPr sz="1500">
              <a:solidFill>
                <a:srgbClr val="000000"/>
              </a:solidFill>
              <a:latin typeface="Times New Roman"/>
              <a:ea typeface="Times New Roman"/>
              <a:cs typeface="Times New Roman"/>
              <a:sym typeface="Times New Roman"/>
            </a:endParaRPr>
          </a:p>
          <a:p>
            <a:pPr marL="457200" lvl="0" indent="-323850" algn="l" rtl="0">
              <a:spcBef>
                <a:spcPts val="0"/>
              </a:spcBef>
              <a:spcAft>
                <a:spcPts val="0"/>
              </a:spcAft>
              <a:buClr>
                <a:srgbClr val="000000"/>
              </a:buClr>
              <a:buSzPts val="1500"/>
              <a:buFont typeface="Times New Roman"/>
              <a:buChar char="●"/>
            </a:pPr>
            <a:r>
              <a:rPr lang="en" sz="1500">
                <a:solidFill>
                  <a:srgbClr val="000000"/>
                </a:solidFill>
                <a:latin typeface="Times New Roman"/>
                <a:ea typeface="Times New Roman"/>
                <a:cs typeface="Times New Roman"/>
                <a:sym typeface="Times New Roman"/>
              </a:rPr>
              <a:t>First impeachment: Abuse of power and obstruction of Congress (Ukraine scandal).</a:t>
            </a:r>
            <a:endParaRPr sz="1500">
              <a:solidFill>
                <a:srgbClr val="000000"/>
              </a:solidFill>
              <a:latin typeface="Times New Roman"/>
              <a:ea typeface="Times New Roman"/>
              <a:cs typeface="Times New Roman"/>
              <a:sym typeface="Times New Roman"/>
            </a:endParaRPr>
          </a:p>
          <a:p>
            <a:pPr marL="457200" lvl="0" indent="-323850" algn="l" rtl="0">
              <a:spcBef>
                <a:spcPts val="0"/>
              </a:spcBef>
              <a:spcAft>
                <a:spcPts val="0"/>
              </a:spcAft>
              <a:buClr>
                <a:srgbClr val="000000"/>
              </a:buClr>
              <a:buSzPts val="1500"/>
              <a:buFont typeface="Times New Roman"/>
              <a:buChar char="●"/>
            </a:pPr>
            <a:r>
              <a:rPr lang="en" sz="1500">
                <a:solidFill>
                  <a:srgbClr val="000000"/>
                </a:solidFill>
                <a:latin typeface="Times New Roman"/>
                <a:ea typeface="Times New Roman"/>
                <a:cs typeface="Times New Roman"/>
                <a:sym typeface="Times New Roman"/>
              </a:rPr>
              <a:t>Second impeachment: Incitement of insurrection (Capitol riot).</a:t>
            </a:r>
            <a:endParaRPr sz="1500">
              <a:solidFill>
                <a:srgbClr val="000000"/>
              </a:solidFill>
              <a:latin typeface="Times New Roman"/>
              <a:ea typeface="Times New Roman"/>
              <a:cs typeface="Times New Roman"/>
              <a:sym typeface="Times New Roman"/>
            </a:endParaRPr>
          </a:p>
          <a:p>
            <a:pPr marL="0" lvl="0" indent="0" algn="l" rtl="0">
              <a:spcBef>
                <a:spcPts val="1200"/>
              </a:spcBef>
              <a:spcAft>
                <a:spcPts val="0"/>
              </a:spcAft>
              <a:buNone/>
            </a:pPr>
            <a:r>
              <a:rPr lang="en" sz="1500" b="1">
                <a:solidFill>
                  <a:srgbClr val="000000"/>
                </a:solidFill>
                <a:latin typeface="Times New Roman"/>
                <a:ea typeface="Times New Roman"/>
                <a:cs typeface="Times New Roman"/>
                <a:sym typeface="Times New Roman"/>
              </a:rPr>
              <a:t>Connection to Hush Money Case</a:t>
            </a:r>
            <a:r>
              <a:rPr lang="en" sz="1500">
                <a:solidFill>
                  <a:srgbClr val="000000"/>
                </a:solidFill>
                <a:latin typeface="Times New Roman"/>
                <a:ea typeface="Times New Roman"/>
                <a:cs typeface="Times New Roman"/>
                <a:sym typeface="Times New Roman"/>
              </a:rPr>
              <a:t>: Reflects broader concerns about ethical conduct and abuse of power</a:t>
            </a:r>
            <a:endParaRPr sz="15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1200"/>
              </a:spcAft>
              <a:buNone/>
            </a:pPr>
            <a:endParaRPr sz="1500" b="1">
              <a:solidFill>
                <a:srgbClr val="000000"/>
              </a:solidFill>
              <a:latin typeface="Times New Roman"/>
              <a:ea typeface="Times New Roman"/>
              <a:cs typeface="Times New Roman"/>
              <a:sym typeface="Times New Roman"/>
            </a:endParaRPr>
          </a:p>
        </p:txBody>
      </p:sp>
      <p:pic>
        <p:nvPicPr>
          <p:cNvPr id="2" name="image1.jpg">
            <a:extLst>
              <a:ext uri="{FF2B5EF4-FFF2-40B4-BE49-F238E27FC236}">
                <a16:creationId xmlns:a16="http://schemas.microsoft.com/office/drawing/2014/main" id="{6768305F-5A96-B19C-BF6E-9CC133BB7CF2}"/>
              </a:ext>
            </a:extLst>
          </p:cNvPr>
          <p:cNvPicPr/>
          <p:nvPr/>
        </p:nvPicPr>
        <p:blipFill>
          <a:blip r:embed="rId3"/>
          <a:srcRect/>
          <a:stretch>
            <a:fillRect/>
          </a:stretch>
        </p:blipFill>
        <p:spPr>
          <a:xfrm>
            <a:off x="7966075" y="0"/>
            <a:ext cx="1177925" cy="1028700"/>
          </a:xfrm>
          <a:prstGeom prst="rect">
            <a:avLst/>
          </a:prstGeom>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9"/>
          <p:cNvSpPr txBox="1">
            <a:spLocks noGrp="1"/>
          </p:cNvSpPr>
          <p:nvPr>
            <p:ph type="body" idx="2"/>
          </p:nvPr>
        </p:nvSpPr>
        <p:spPr>
          <a:xfrm>
            <a:off x="4731275" y="304800"/>
            <a:ext cx="4277100" cy="4838700"/>
          </a:xfrm>
          <a:prstGeom prst="rect">
            <a:avLst/>
          </a:prstGeom>
        </p:spPr>
        <p:txBody>
          <a:bodyPr spcFirstLastPara="1" wrap="square" lIns="91425" tIns="91425" rIns="91425" bIns="91425" anchor="t" anchorCtr="0">
            <a:normAutofit/>
          </a:bodyPr>
          <a:lstStyle/>
          <a:p>
            <a:pPr marL="0" lvl="0" indent="0" algn="l" rtl="0">
              <a:lnSpc>
                <a:spcPct val="100000"/>
              </a:lnSpc>
              <a:spcBef>
                <a:spcPts val="1200"/>
              </a:spcBef>
              <a:spcAft>
                <a:spcPts val="0"/>
              </a:spcAft>
              <a:buNone/>
            </a:pPr>
            <a:r>
              <a:rPr lang="en" sz="1500" b="1">
                <a:latin typeface="Times New Roman"/>
                <a:ea typeface="Times New Roman"/>
                <a:cs typeface="Times New Roman"/>
                <a:sym typeface="Times New Roman"/>
              </a:rPr>
              <a:t>Presidents Assassinated</a:t>
            </a:r>
            <a:r>
              <a:rPr lang="en" sz="1500">
                <a:latin typeface="Times New Roman"/>
                <a:ea typeface="Times New Roman"/>
                <a:cs typeface="Times New Roman"/>
                <a:sym typeface="Times New Roman"/>
              </a:rPr>
              <a:t>:</a:t>
            </a:r>
            <a:endParaRPr sz="1500">
              <a:latin typeface="Times New Roman"/>
              <a:ea typeface="Times New Roman"/>
              <a:cs typeface="Times New Roman"/>
              <a:sym typeface="Times New Roman"/>
            </a:endParaRPr>
          </a:p>
          <a:p>
            <a:pPr marL="457200" lvl="0" indent="-323850" algn="l" rtl="0">
              <a:lnSpc>
                <a:spcPct val="100000"/>
              </a:lnSpc>
              <a:spcBef>
                <a:spcPts val="1200"/>
              </a:spcBef>
              <a:spcAft>
                <a:spcPts val="0"/>
              </a:spcAft>
              <a:buClr>
                <a:schemeClr val="lt1"/>
              </a:buClr>
              <a:buSzPts val="1500"/>
              <a:buFont typeface="Arial"/>
              <a:buChar char="●"/>
            </a:pPr>
            <a:r>
              <a:rPr lang="en" sz="1500" b="1">
                <a:latin typeface="Times New Roman"/>
                <a:ea typeface="Times New Roman"/>
                <a:cs typeface="Times New Roman"/>
                <a:sym typeface="Times New Roman"/>
              </a:rPr>
              <a:t>Abraham Lincoln (1865)</a:t>
            </a:r>
            <a:r>
              <a:rPr lang="en" sz="1500">
                <a:latin typeface="Times New Roman"/>
                <a:ea typeface="Times New Roman"/>
                <a:cs typeface="Times New Roman"/>
                <a:sym typeface="Times New Roman"/>
              </a:rPr>
              <a:t>: John Wilkes Booth.</a:t>
            </a:r>
            <a:endParaRPr sz="1500">
              <a:latin typeface="Times New Roman"/>
              <a:ea typeface="Times New Roman"/>
              <a:cs typeface="Times New Roman"/>
              <a:sym typeface="Times New Roman"/>
            </a:endParaRPr>
          </a:p>
          <a:p>
            <a:pPr marL="457200" lvl="0" indent="-323850" algn="l" rtl="0">
              <a:lnSpc>
                <a:spcPct val="100000"/>
              </a:lnSpc>
              <a:spcBef>
                <a:spcPts val="0"/>
              </a:spcBef>
              <a:spcAft>
                <a:spcPts val="0"/>
              </a:spcAft>
              <a:buClr>
                <a:schemeClr val="lt1"/>
              </a:buClr>
              <a:buSzPts val="1500"/>
              <a:buFont typeface="Arial"/>
              <a:buChar char="●"/>
            </a:pPr>
            <a:r>
              <a:rPr lang="en" sz="1500" b="1">
                <a:latin typeface="Times New Roman"/>
                <a:ea typeface="Times New Roman"/>
                <a:cs typeface="Times New Roman"/>
                <a:sym typeface="Times New Roman"/>
              </a:rPr>
              <a:t>James Garfield (1881)</a:t>
            </a:r>
            <a:r>
              <a:rPr lang="en" sz="1500">
                <a:latin typeface="Times New Roman"/>
                <a:ea typeface="Times New Roman"/>
                <a:cs typeface="Times New Roman"/>
                <a:sym typeface="Times New Roman"/>
              </a:rPr>
              <a:t>: Charles Guiteau.</a:t>
            </a:r>
            <a:endParaRPr sz="1500">
              <a:latin typeface="Times New Roman"/>
              <a:ea typeface="Times New Roman"/>
              <a:cs typeface="Times New Roman"/>
              <a:sym typeface="Times New Roman"/>
            </a:endParaRPr>
          </a:p>
          <a:p>
            <a:pPr marL="457200" lvl="0" indent="-323850" algn="l" rtl="0">
              <a:lnSpc>
                <a:spcPct val="100000"/>
              </a:lnSpc>
              <a:spcBef>
                <a:spcPts val="0"/>
              </a:spcBef>
              <a:spcAft>
                <a:spcPts val="0"/>
              </a:spcAft>
              <a:buClr>
                <a:schemeClr val="lt1"/>
              </a:buClr>
              <a:buSzPts val="1500"/>
              <a:buFont typeface="Arial"/>
              <a:buChar char="●"/>
            </a:pPr>
            <a:r>
              <a:rPr lang="en" sz="1500" b="1">
                <a:latin typeface="Times New Roman"/>
                <a:ea typeface="Times New Roman"/>
                <a:cs typeface="Times New Roman"/>
                <a:sym typeface="Times New Roman"/>
              </a:rPr>
              <a:t>William McKinley (1901)</a:t>
            </a:r>
            <a:r>
              <a:rPr lang="en" sz="1500">
                <a:latin typeface="Times New Roman"/>
                <a:ea typeface="Times New Roman"/>
                <a:cs typeface="Times New Roman"/>
                <a:sym typeface="Times New Roman"/>
              </a:rPr>
              <a:t>: Leon Czolgosz.</a:t>
            </a:r>
            <a:endParaRPr sz="1500">
              <a:latin typeface="Times New Roman"/>
              <a:ea typeface="Times New Roman"/>
              <a:cs typeface="Times New Roman"/>
              <a:sym typeface="Times New Roman"/>
            </a:endParaRPr>
          </a:p>
          <a:p>
            <a:pPr marL="457200" lvl="0" indent="-323850" algn="l" rtl="0">
              <a:lnSpc>
                <a:spcPct val="100000"/>
              </a:lnSpc>
              <a:spcBef>
                <a:spcPts val="0"/>
              </a:spcBef>
              <a:spcAft>
                <a:spcPts val="0"/>
              </a:spcAft>
              <a:buClr>
                <a:schemeClr val="lt1"/>
              </a:buClr>
              <a:buSzPts val="1500"/>
              <a:buFont typeface="Arial"/>
              <a:buChar char="●"/>
            </a:pPr>
            <a:r>
              <a:rPr lang="en" sz="1500" b="1">
                <a:latin typeface="Times New Roman"/>
                <a:ea typeface="Times New Roman"/>
                <a:cs typeface="Times New Roman"/>
                <a:sym typeface="Times New Roman"/>
              </a:rPr>
              <a:t>John F. Kennedy (1963)</a:t>
            </a:r>
            <a:r>
              <a:rPr lang="en" sz="1500">
                <a:latin typeface="Times New Roman"/>
                <a:ea typeface="Times New Roman"/>
                <a:cs typeface="Times New Roman"/>
                <a:sym typeface="Times New Roman"/>
              </a:rPr>
              <a:t>: Lee Harvey Oswald.</a:t>
            </a:r>
            <a:endParaRPr sz="1500">
              <a:latin typeface="Times New Roman"/>
              <a:ea typeface="Times New Roman"/>
              <a:cs typeface="Times New Roman"/>
              <a:sym typeface="Times New Roman"/>
            </a:endParaRPr>
          </a:p>
          <a:p>
            <a:pPr marL="0" lvl="0" indent="0" algn="l" rtl="0">
              <a:lnSpc>
                <a:spcPct val="100000"/>
              </a:lnSpc>
              <a:spcBef>
                <a:spcPts val="1200"/>
              </a:spcBef>
              <a:spcAft>
                <a:spcPts val="0"/>
              </a:spcAft>
              <a:buNone/>
            </a:pPr>
            <a:r>
              <a:rPr lang="en" sz="1500" b="1">
                <a:latin typeface="Times New Roman"/>
                <a:ea typeface="Times New Roman"/>
                <a:cs typeface="Times New Roman"/>
                <a:sym typeface="Times New Roman"/>
              </a:rPr>
              <a:t>Impeached Presidents</a:t>
            </a:r>
            <a:r>
              <a:rPr lang="en" sz="1500">
                <a:latin typeface="Times New Roman"/>
                <a:ea typeface="Times New Roman"/>
                <a:cs typeface="Times New Roman"/>
                <a:sym typeface="Times New Roman"/>
              </a:rPr>
              <a:t>:</a:t>
            </a:r>
            <a:endParaRPr sz="1500">
              <a:latin typeface="Times New Roman"/>
              <a:ea typeface="Times New Roman"/>
              <a:cs typeface="Times New Roman"/>
              <a:sym typeface="Times New Roman"/>
            </a:endParaRPr>
          </a:p>
          <a:p>
            <a:pPr marL="457200" lvl="0" indent="-323850" algn="l" rtl="0">
              <a:lnSpc>
                <a:spcPct val="100000"/>
              </a:lnSpc>
              <a:spcBef>
                <a:spcPts val="1200"/>
              </a:spcBef>
              <a:spcAft>
                <a:spcPts val="0"/>
              </a:spcAft>
              <a:buClr>
                <a:schemeClr val="lt1"/>
              </a:buClr>
              <a:buSzPts val="1500"/>
              <a:buFont typeface="Arial"/>
              <a:buChar char="●"/>
            </a:pPr>
            <a:r>
              <a:rPr lang="en" sz="1500" b="1">
                <a:latin typeface="Times New Roman"/>
                <a:ea typeface="Times New Roman"/>
                <a:cs typeface="Times New Roman"/>
                <a:sym typeface="Times New Roman"/>
              </a:rPr>
              <a:t>Andrew Johnson (1868)</a:t>
            </a:r>
            <a:r>
              <a:rPr lang="en" sz="1500">
                <a:latin typeface="Times New Roman"/>
                <a:ea typeface="Times New Roman"/>
                <a:cs typeface="Times New Roman"/>
                <a:sym typeface="Times New Roman"/>
              </a:rPr>
              <a:t>: Acquitted.</a:t>
            </a:r>
            <a:endParaRPr sz="1500">
              <a:latin typeface="Times New Roman"/>
              <a:ea typeface="Times New Roman"/>
              <a:cs typeface="Times New Roman"/>
              <a:sym typeface="Times New Roman"/>
            </a:endParaRPr>
          </a:p>
          <a:p>
            <a:pPr marL="457200" lvl="0" indent="-323850" algn="l" rtl="0">
              <a:lnSpc>
                <a:spcPct val="100000"/>
              </a:lnSpc>
              <a:spcBef>
                <a:spcPts val="0"/>
              </a:spcBef>
              <a:spcAft>
                <a:spcPts val="0"/>
              </a:spcAft>
              <a:buClr>
                <a:schemeClr val="lt1"/>
              </a:buClr>
              <a:buSzPts val="1500"/>
              <a:buFont typeface="Arial"/>
              <a:buChar char="●"/>
            </a:pPr>
            <a:r>
              <a:rPr lang="en" sz="1500" b="1">
                <a:latin typeface="Times New Roman"/>
                <a:ea typeface="Times New Roman"/>
                <a:cs typeface="Times New Roman"/>
                <a:sym typeface="Times New Roman"/>
              </a:rPr>
              <a:t>Bill Clinton (1998)</a:t>
            </a:r>
            <a:r>
              <a:rPr lang="en" sz="1500">
                <a:latin typeface="Times New Roman"/>
                <a:ea typeface="Times New Roman"/>
                <a:cs typeface="Times New Roman"/>
                <a:sym typeface="Times New Roman"/>
              </a:rPr>
              <a:t>: Acquitted.</a:t>
            </a:r>
            <a:endParaRPr sz="1500">
              <a:latin typeface="Times New Roman"/>
              <a:ea typeface="Times New Roman"/>
              <a:cs typeface="Times New Roman"/>
              <a:sym typeface="Times New Roman"/>
            </a:endParaRPr>
          </a:p>
          <a:p>
            <a:pPr marL="457200" lvl="0" indent="-323850" algn="l" rtl="0">
              <a:lnSpc>
                <a:spcPct val="100000"/>
              </a:lnSpc>
              <a:spcBef>
                <a:spcPts val="0"/>
              </a:spcBef>
              <a:spcAft>
                <a:spcPts val="0"/>
              </a:spcAft>
              <a:buClr>
                <a:schemeClr val="lt1"/>
              </a:buClr>
              <a:buSzPts val="1500"/>
              <a:buFont typeface="Arial"/>
              <a:buChar char="●"/>
            </a:pPr>
            <a:r>
              <a:rPr lang="en" sz="1500" b="1">
                <a:latin typeface="Times New Roman"/>
                <a:ea typeface="Times New Roman"/>
                <a:cs typeface="Times New Roman"/>
                <a:sym typeface="Times New Roman"/>
              </a:rPr>
              <a:t>Donald Trump</a:t>
            </a:r>
            <a:r>
              <a:rPr lang="en" sz="1500">
                <a:latin typeface="Times New Roman"/>
                <a:ea typeface="Times New Roman"/>
                <a:cs typeface="Times New Roman"/>
                <a:sym typeface="Times New Roman"/>
              </a:rPr>
              <a:t>: Twice impeached and acquitted.</a:t>
            </a:r>
            <a:endParaRPr sz="1500">
              <a:latin typeface="Times New Roman"/>
              <a:ea typeface="Times New Roman"/>
              <a:cs typeface="Times New Roman"/>
              <a:sym typeface="Times New Roman"/>
            </a:endParaRPr>
          </a:p>
          <a:p>
            <a:pPr marL="0" lvl="0" indent="0" algn="l" rtl="0">
              <a:lnSpc>
                <a:spcPct val="100000"/>
              </a:lnSpc>
              <a:spcBef>
                <a:spcPts val="1200"/>
              </a:spcBef>
              <a:spcAft>
                <a:spcPts val="0"/>
              </a:spcAft>
              <a:buNone/>
            </a:pPr>
            <a:r>
              <a:rPr lang="en" sz="1500" b="1">
                <a:latin typeface="Times New Roman"/>
                <a:ea typeface="Times New Roman"/>
                <a:cs typeface="Times New Roman"/>
                <a:sym typeface="Times New Roman"/>
              </a:rPr>
              <a:t>Attempts on Presidents</a:t>
            </a:r>
            <a:r>
              <a:rPr lang="en" sz="1500">
                <a:latin typeface="Times New Roman"/>
                <a:ea typeface="Times New Roman"/>
                <a:cs typeface="Times New Roman"/>
                <a:sym typeface="Times New Roman"/>
              </a:rPr>
              <a:t>:</a:t>
            </a:r>
            <a:endParaRPr sz="1500">
              <a:latin typeface="Times New Roman"/>
              <a:ea typeface="Times New Roman"/>
              <a:cs typeface="Times New Roman"/>
              <a:sym typeface="Times New Roman"/>
            </a:endParaRPr>
          </a:p>
          <a:p>
            <a:pPr marL="457200" lvl="0" indent="-323850" algn="l" rtl="0">
              <a:lnSpc>
                <a:spcPct val="100000"/>
              </a:lnSpc>
              <a:spcBef>
                <a:spcPts val="1200"/>
              </a:spcBef>
              <a:spcAft>
                <a:spcPts val="0"/>
              </a:spcAft>
              <a:buClr>
                <a:schemeClr val="lt1"/>
              </a:buClr>
              <a:buSzPts val="1500"/>
              <a:buFont typeface="Times New Roman"/>
              <a:buChar char="●"/>
            </a:pPr>
            <a:r>
              <a:rPr lang="en" sz="1500" b="1">
                <a:latin typeface="Times New Roman"/>
                <a:ea typeface="Times New Roman"/>
                <a:cs typeface="Times New Roman"/>
                <a:sym typeface="Times New Roman"/>
              </a:rPr>
              <a:t>Ronald Reagan (1981): </a:t>
            </a:r>
            <a:r>
              <a:rPr lang="en" sz="1500">
                <a:latin typeface="Times New Roman"/>
                <a:ea typeface="Times New Roman"/>
                <a:cs typeface="Times New Roman"/>
                <a:sym typeface="Times New Roman"/>
              </a:rPr>
              <a:t>Survived an assassination attempt by John Hinckley Jr.</a:t>
            </a:r>
            <a:endParaRPr sz="1500">
              <a:latin typeface="Times New Roman"/>
              <a:ea typeface="Times New Roman"/>
              <a:cs typeface="Times New Roman"/>
              <a:sym typeface="Times New Roman"/>
            </a:endParaRPr>
          </a:p>
          <a:p>
            <a:pPr marL="457200" lvl="0" indent="-323850" algn="l" rtl="0">
              <a:lnSpc>
                <a:spcPct val="100000"/>
              </a:lnSpc>
              <a:spcBef>
                <a:spcPts val="0"/>
              </a:spcBef>
              <a:spcAft>
                <a:spcPts val="0"/>
              </a:spcAft>
              <a:buClr>
                <a:schemeClr val="lt1"/>
              </a:buClr>
              <a:buSzPts val="1500"/>
              <a:buFont typeface="Times New Roman"/>
              <a:buChar char="●"/>
            </a:pPr>
            <a:r>
              <a:rPr lang="en" sz="1500" b="1">
                <a:latin typeface="Times New Roman"/>
                <a:ea typeface="Times New Roman"/>
                <a:cs typeface="Times New Roman"/>
                <a:sym typeface="Times New Roman"/>
              </a:rPr>
              <a:t>Theodore Roosevelt: </a:t>
            </a:r>
            <a:r>
              <a:rPr lang="en" sz="1500">
                <a:latin typeface="Times New Roman"/>
                <a:ea typeface="Times New Roman"/>
                <a:cs typeface="Times New Roman"/>
                <a:sym typeface="Times New Roman"/>
              </a:rPr>
              <a:t>Survived a shot while giving a speech.</a:t>
            </a:r>
            <a:endParaRPr sz="1500">
              <a:latin typeface="Times New Roman"/>
              <a:ea typeface="Times New Roman"/>
              <a:cs typeface="Times New Roman"/>
              <a:sym typeface="Times New Roman"/>
            </a:endParaRPr>
          </a:p>
          <a:p>
            <a:pPr marL="0" lvl="0" indent="0" algn="just" rtl="0">
              <a:lnSpc>
                <a:spcPct val="100000"/>
              </a:lnSpc>
              <a:spcBef>
                <a:spcPts val="1200"/>
              </a:spcBef>
              <a:spcAft>
                <a:spcPts val="0"/>
              </a:spcAft>
              <a:buNone/>
            </a:pPr>
            <a:endParaRPr sz="1500" b="1">
              <a:latin typeface="Times New Roman"/>
              <a:ea typeface="Times New Roman"/>
              <a:cs typeface="Times New Roman"/>
              <a:sym typeface="Times New Roman"/>
            </a:endParaRPr>
          </a:p>
          <a:p>
            <a:pPr marL="0" lvl="0" indent="0" algn="just" rtl="0">
              <a:lnSpc>
                <a:spcPct val="100000"/>
              </a:lnSpc>
              <a:spcBef>
                <a:spcPts val="1200"/>
              </a:spcBef>
              <a:spcAft>
                <a:spcPts val="1200"/>
              </a:spcAft>
              <a:buNone/>
            </a:pPr>
            <a:endParaRPr sz="1500" b="1">
              <a:latin typeface="Times New Roman"/>
              <a:ea typeface="Times New Roman"/>
              <a:cs typeface="Times New Roman"/>
              <a:sym typeface="Times New Roman"/>
            </a:endParaRPr>
          </a:p>
        </p:txBody>
      </p:sp>
      <p:sp>
        <p:nvSpPr>
          <p:cNvPr id="105" name="Google Shape;105;p19"/>
          <p:cNvSpPr txBox="1">
            <a:spLocks noGrp="1"/>
          </p:cNvSpPr>
          <p:nvPr>
            <p:ph type="title"/>
          </p:nvPr>
        </p:nvSpPr>
        <p:spPr>
          <a:xfrm>
            <a:off x="387900" y="304800"/>
            <a:ext cx="4184100" cy="13539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sz="2800" b="1">
                <a:solidFill>
                  <a:srgbClr val="000000"/>
                </a:solidFill>
                <a:latin typeface="Roboto Slab"/>
                <a:ea typeface="Roboto Slab"/>
                <a:cs typeface="Roboto Slab"/>
                <a:sym typeface="Roboto Slab"/>
              </a:rPr>
              <a:t>Assassination and Impeachment of US Presidents</a:t>
            </a:r>
            <a:endParaRPr sz="2800" b="1">
              <a:solidFill>
                <a:srgbClr val="000000"/>
              </a:solidFill>
              <a:latin typeface="Roboto Slab"/>
              <a:ea typeface="Roboto Slab"/>
              <a:cs typeface="Roboto Slab"/>
              <a:sym typeface="Roboto Slab"/>
            </a:endParaRPr>
          </a:p>
        </p:txBody>
      </p:sp>
      <p:pic>
        <p:nvPicPr>
          <p:cNvPr id="106" name="Google Shape;106;p19"/>
          <p:cNvPicPr preferRelativeResize="0"/>
          <p:nvPr/>
        </p:nvPicPr>
        <p:blipFill>
          <a:blip r:embed="rId3">
            <a:alphaModFix/>
          </a:blip>
          <a:stretch>
            <a:fillRect/>
          </a:stretch>
        </p:blipFill>
        <p:spPr>
          <a:xfrm>
            <a:off x="304800" y="1658700"/>
            <a:ext cx="4038050" cy="2487125"/>
          </a:xfrm>
          <a:prstGeom prst="rect">
            <a:avLst/>
          </a:prstGeom>
          <a:noFill/>
          <a:ln>
            <a:noFill/>
          </a:ln>
        </p:spPr>
      </p:pic>
      <p:pic>
        <p:nvPicPr>
          <p:cNvPr id="2" name="image1.jpg">
            <a:extLst>
              <a:ext uri="{FF2B5EF4-FFF2-40B4-BE49-F238E27FC236}">
                <a16:creationId xmlns:a16="http://schemas.microsoft.com/office/drawing/2014/main" id="{701B6820-B8EB-A58C-D441-F0A5AF5FE8E5}"/>
              </a:ext>
            </a:extLst>
          </p:cNvPr>
          <p:cNvPicPr/>
          <p:nvPr/>
        </p:nvPicPr>
        <p:blipFill>
          <a:blip r:embed="rId4"/>
          <a:srcRect/>
          <a:stretch>
            <a:fillRect/>
          </a:stretch>
        </p:blipFill>
        <p:spPr>
          <a:xfrm>
            <a:off x="8152108" y="0"/>
            <a:ext cx="991892" cy="743919"/>
          </a:xfrm>
          <a:prstGeom prst="rect">
            <a:avLst/>
          </a:prstGeom>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0"/>
          <p:cNvSpPr txBox="1">
            <a:spLocks noGrp="1"/>
          </p:cNvSpPr>
          <p:nvPr>
            <p:ph type="body" idx="1"/>
          </p:nvPr>
        </p:nvSpPr>
        <p:spPr>
          <a:xfrm>
            <a:off x="311700" y="1167775"/>
            <a:ext cx="8571000" cy="3632100"/>
          </a:xfrm>
          <a:prstGeom prst="rect">
            <a:avLst/>
          </a:prstGeom>
        </p:spPr>
        <p:txBody>
          <a:bodyPr spcFirstLastPara="1" wrap="square" lIns="91425" tIns="91425" rIns="91425" bIns="91425" anchor="t" anchorCtr="0">
            <a:normAutofit lnSpcReduction="10000"/>
          </a:bodyPr>
          <a:lstStyle/>
          <a:p>
            <a:pPr marL="457200" lvl="0" indent="-323850" algn="just" rtl="0">
              <a:lnSpc>
                <a:spcPct val="100000"/>
              </a:lnSpc>
              <a:spcBef>
                <a:spcPts val="1400"/>
              </a:spcBef>
              <a:spcAft>
                <a:spcPts val="0"/>
              </a:spcAft>
              <a:buClr>
                <a:srgbClr val="000000"/>
              </a:buClr>
              <a:buSzPts val="1500"/>
              <a:buFont typeface="Times New Roman"/>
              <a:buAutoNum type="arabicPeriod"/>
            </a:pPr>
            <a:r>
              <a:rPr lang="en" sz="1500" b="1" dirty="0">
                <a:solidFill>
                  <a:srgbClr val="000000"/>
                </a:solidFill>
                <a:latin typeface="Times New Roman"/>
                <a:ea typeface="Times New Roman"/>
                <a:cs typeface="Times New Roman"/>
                <a:sym typeface="Times New Roman"/>
              </a:rPr>
              <a:t>Initiation: </a:t>
            </a:r>
            <a:r>
              <a:rPr lang="en" sz="1500" dirty="0">
                <a:solidFill>
                  <a:srgbClr val="000000"/>
                </a:solidFill>
                <a:latin typeface="Times New Roman"/>
                <a:ea typeface="Times New Roman"/>
                <a:cs typeface="Times New Roman"/>
                <a:sym typeface="Times New Roman"/>
              </a:rPr>
              <a:t>Allegations of misconduct are presented in the </a:t>
            </a:r>
            <a:r>
              <a:rPr lang="en" sz="1500" b="1" dirty="0">
                <a:solidFill>
                  <a:srgbClr val="000000"/>
                </a:solidFill>
                <a:latin typeface="Times New Roman"/>
                <a:ea typeface="Times New Roman"/>
                <a:cs typeface="Times New Roman"/>
                <a:sym typeface="Times New Roman"/>
              </a:rPr>
              <a:t>House of Representatives</a:t>
            </a:r>
            <a:r>
              <a:rPr lang="en" sz="1500" dirty="0">
                <a:solidFill>
                  <a:srgbClr val="000000"/>
                </a:solidFill>
                <a:latin typeface="Times New Roman"/>
                <a:ea typeface="Times New Roman"/>
                <a:cs typeface="Times New Roman"/>
                <a:sym typeface="Times New Roman"/>
              </a:rPr>
              <a:t> (not "House of Parliament," as the U.S. does not have a Parliament). These allegations are formalized into </a:t>
            </a:r>
            <a:r>
              <a:rPr lang="en" sz="1500" b="1" dirty="0">
                <a:solidFill>
                  <a:srgbClr val="000000"/>
                </a:solidFill>
                <a:latin typeface="Times New Roman"/>
                <a:ea typeface="Times New Roman"/>
                <a:cs typeface="Times New Roman"/>
                <a:sym typeface="Times New Roman"/>
              </a:rPr>
              <a:t>Articles of Impeachment</a:t>
            </a:r>
            <a:r>
              <a:rPr lang="en" sz="1500" dirty="0">
                <a:solidFill>
                  <a:srgbClr val="000000"/>
                </a:solidFill>
                <a:latin typeface="Times New Roman"/>
                <a:ea typeface="Times New Roman"/>
                <a:cs typeface="Times New Roman"/>
                <a:sym typeface="Times New Roman"/>
              </a:rPr>
              <a:t>, which outline the charges, such as "high crimes and misdemeanors.“</a:t>
            </a:r>
          </a:p>
          <a:p>
            <a:pPr marL="457200" lvl="0" indent="-323850" algn="just" rtl="0">
              <a:lnSpc>
                <a:spcPct val="100000"/>
              </a:lnSpc>
              <a:spcBef>
                <a:spcPts val="1400"/>
              </a:spcBef>
              <a:spcAft>
                <a:spcPts val="0"/>
              </a:spcAft>
              <a:buClr>
                <a:srgbClr val="000000"/>
              </a:buClr>
              <a:buSzPts val="1500"/>
              <a:buFont typeface="Times New Roman"/>
              <a:buAutoNum type="arabicPeriod"/>
            </a:pPr>
            <a:endParaRPr sz="1500" dirty="0">
              <a:solidFill>
                <a:srgbClr val="000000"/>
              </a:solidFill>
              <a:latin typeface="Times New Roman"/>
              <a:ea typeface="Times New Roman"/>
              <a:cs typeface="Times New Roman"/>
              <a:sym typeface="Times New Roman"/>
            </a:endParaRPr>
          </a:p>
          <a:p>
            <a:pPr marL="457200" lvl="0" indent="-323850" algn="just" rtl="0">
              <a:lnSpc>
                <a:spcPct val="100000"/>
              </a:lnSpc>
              <a:spcBef>
                <a:spcPts val="0"/>
              </a:spcBef>
              <a:spcAft>
                <a:spcPts val="0"/>
              </a:spcAft>
              <a:buClr>
                <a:srgbClr val="000000"/>
              </a:buClr>
              <a:buSzPts val="1500"/>
              <a:buFont typeface="Times New Roman"/>
              <a:buAutoNum type="arabicPeriod"/>
            </a:pPr>
            <a:r>
              <a:rPr lang="en" sz="1500" b="1" dirty="0">
                <a:solidFill>
                  <a:srgbClr val="000000"/>
                </a:solidFill>
                <a:latin typeface="Times New Roman"/>
                <a:ea typeface="Times New Roman"/>
                <a:cs typeface="Times New Roman"/>
                <a:sym typeface="Times New Roman"/>
              </a:rPr>
              <a:t>Investigation: </a:t>
            </a:r>
            <a:r>
              <a:rPr lang="en" sz="1500" dirty="0">
                <a:solidFill>
                  <a:srgbClr val="000000"/>
                </a:solidFill>
                <a:latin typeface="Times New Roman"/>
                <a:ea typeface="Times New Roman"/>
                <a:cs typeface="Times New Roman"/>
                <a:sym typeface="Times New Roman"/>
              </a:rPr>
              <a:t>The House investigates the charges through hearings and inquiries. If evidence supports the allegations, the House Judiciary Committee drafts specific Articles of Impeachment for a vote.</a:t>
            </a:r>
          </a:p>
          <a:p>
            <a:pPr marL="457200" lvl="0" indent="-323850" algn="just" rtl="0">
              <a:lnSpc>
                <a:spcPct val="100000"/>
              </a:lnSpc>
              <a:spcBef>
                <a:spcPts val="0"/>
              </a:spcBef>
              <a:spcAft>
                <a:spcPts val="0"/>
              </a:spcAft>
              <a:buClr>
                <a:srgbClr val="000000"/>
              </a:buClr>
              <a:buSzPts val="1500"/>
              <a:buFont typeface="Times New Roman"/>
              <a:buAutoNum type="arabicPeriod"/>
            </a:pPr>
            <a:endParaRPr sz="1500" dirty="0">
              <a:solidFill>
                <a:srgbClr val="000000"/>
              </a:solidFill>
              <a:latin typeface="Times New Roman"/>
              <a:ea typeface="Times New Roman"/>
              <a:cs typeface="Times New Roman"/>
              <a:sym typeface="Times New Roman"/>
            </a:endParaRPr>
          </a:p>
          <a:p>
            <a:pPr marL="457200" lvl="0" indent="-323850" algn="just" rtl="0">
              <a:lnSpc>
                <a:spcPct val="100000"/>
              </a:lnSpc>
              <a:spcBef>
                <a:spcPts val="0"/>
              </a:spcBef>
              <a:spcAft>
                <a:spcPts val="0"/>
              </a:spcAft>
              <a:buClr>
                <a:srgbClr val="000000"/>
              </a:buClr>
              <a:buSzPts val="1500"/>
              <a:buFont typeface="Times New Roman"/>
              <a:buAutoNum type="arabicPeriod"/>
            </a:pPr>
            <a:r>
              <a:rPr lang="en" sz="1500" b="1" dirty="0">
                <a:solidFill>
                  <a:srgbClr val="000000"/>
                </a:solidFill>
                <a:latin typeface="Times New Roman"/>
                <a:ea typeface="Times New Roman"/>
                <a:cs typeface="Times New Roman"/>
                <a:sym typeface="Times New Roman"/>
              </a:rPr>
              <a:t>House Vote and Resolution: </a:t>
            </a:r>
            <a:r>
              <a:rPr lang="en" sz="1500" dirty="0">
                <a:solidFill>
                  <a:srgbClr val="000000"/>
                </a:solidFill>
                <a:latin typeface="Times New Roman"/>
                <a:ea typeface="Times New Roman"/>
                <a:cs typeface="Times New Roman"/>
                <a:sym typeface="Times New Roman"/>
              </a:rPr>
              <a:t>The </a:t>
            </a:r>
            <a:r>
              <a:rPr lang="en" sz="1500" b="1" dirty="0">
                <a:solidFill>
                  <a:srgbClr val="000000"/>
                </a:solidFill>
                <a:latin typeface="Times New Roman"/>
                <a:ea typeface="Times New Roman"/>
                <a:cs typeface="Times New Roman"/>
                <a:sym typeface="Times New Roman"/>
              </a:rPr>
              <a:t>House of Representatives votes</a:t>
            </a:r>
            <a:r>
              <a:rPr lang="en" sz="1500" dirty="0">
                <a:solidFill>
                  <a:srgbClr val="000000"/>
                </a:solidFill>
                <a:latin typeface="Times New Roman"/>
                <a:ea typeface="Times New Roman"/>
                <a:cs typeface="Times New Roman"/>
                <a:sym typeface="Times New Roman"/>
              </a:rPr>
              <a:t> on the Articles of Impeachment. A </a:t>
            </a:r>
            <a:r>
              <a:rPr lang="en" sz="1500" b="1" dirty="0">
                <a:solidFill>
                  <a:srgbClr val="000000"/>
                </a:solidFill>
                <a:latin typeface="Times New Roman"/>
                <a:ea typeface="Times New Roman"/>
                <a:cs typeface="Times New Roman"/>
                <a:sym typeface="Times New Roman"/>
              </a:rPr>
              <a:t>simple majority (more than 50%)</a:t>
            </a:r>
            <a:r>
              <a:rPr lang="en" sz="1500" dirty="0">
                <a:solidFill>
                  <a:srgbClr val="000000"/>
                </a:solidFill>
                <a:latin typeface="Times New Roman"/>
                <a:ea typeface="Times New Roman"/>
                <a:cs typeface="Times New Roman"/>
                <a:sym typeface="Times New Roman"/>
              </a:rPr>
              <a:t> is required to impeach the President, officially moving the process to the Senate.</a:t>
            </a:r>
          </a:p>
          <a:p>
            <a:pPr marL="457200" lvl="0" indent="-323850" algn="just" rtl="0">
              <a:lnSpc>
                <a:spcPct val="100000"/>
              </a:lnSpc>
              <a:spcBef>
                <a:spcPts val="0"/>
              </a:spcBef>
              <a:spcAft>
                <a:spcPts val="0"/>
              </a:spcAft>
              <a:buClr>
                <a:srgbClr val="000000"/>
              </a:buClr>
              <a:buSzPts val="1500"/>
              <a:buFont typeface="Times New Roman"/>
              <a:buAutoNum type="arabicPeriod"/>
            </a:pPr>
            <a:endParaRPr sz="1500" dirty="0">
              <a:solidFill>
                <a:srgbClr val="000000"/>
              </a:solidFill>
              <a:latin typeface="Times New Roman"/>
              <a:ea typeface="Times New Roman"/>
              <a:cs typeface="Times New Roman"/>
              <a:sym typeface="Times New Roman"/>
            </a:endParaRPr>
          </a:p>
          <a:p>
            <a:pPr marL="457200" lvl="0" indent="-323850" algn="just" rtl="0">
              <a:lnSpc>
                <a:spcPct val="100000"/>
              </a:lnSpc>
              <a:spcBef>
                <a:spcPts val="0"/>
              </a:spcBef>
              <a:spcAft>
                <a:spcPts val="0"/>
              </a:spcAft>
              <a:buClr>
                <a:srgbClr val="000000"/>
              </a:buClr>
              <a:buSzPts val="1500"/>
              <a:buFont typeface="Times New Roman"/>
              <a:buAutoNum type="arabicPeriod"/>
            </a:pPr>
            <a:r>
              <a:rPr lang="en" sz="1500" b="1" dirty="0">
                <a:solidFill>
                  <a:srgbClr val="000000"/>
                </a:solidFill>
                <a:latin typeface="Times New Roman"/>
                <a:ea typeface="Times New Roman"/>
                <a:cs typeface="Times New Roman"/>
                <a:sym typeface="Times New Roman"/>
              </a:rPr>
              <a:t>Senate Trial and Finality: </a:t>
            </a:r>
            <a:r>
              <a:rPr lang="en" sz="1500" dirty="0">
                <a:solidFill>
                  <a:srgbClr val="000000"/>
                </a:solidFill>
                <a:latin typeface="Times New Roman"/>
                <a:ea typeface="Times New Roman"/>
                <a:cs typeface="Times New Roman"/>
                <a:sym typeface="Times New Roman"/>
              </a:rPr>
              <a:t>The Senate conducts a trial, presided over by the </a:t>
            </a:r>
            <a:r>
              <a:rPr lang="en" sz="1500" b="1" dirty="0">
                <a:solidFill>
                  <a:srgbClr val="000000"/>
                </a:solidFill>
                <a:latin typeface="Times New Roman"/>
                <a:ea typeface="Times New Roman"/>
                <a:cs typeface="Times New Roman"/>
                <a:sym typeface="Times New Roman"/>
              </a:rPr>
              <a:t>Chief Justice of the Supreme Court</a:t>
            </a:r>
            <a:r>
              <a:rPr lang="en" sz="1500" dirty="0">
                <a:solidFill>
                  <a:srgbClr val="000000"/>
                </a:solidFill>
                <a:latin typeface="Times New Roman"/>
                <a:ea typeface="Times New Roman"/>
                <a:cs typeface="Times New Roman"/>
                <a:sym typeface="Times New Roman"/>
              </a:rPr>
              <a:t>. The Senate votes after hearing arguments from both sides. A </a:t>
            </a:r>
            <a:r>
              <a:rPr lang="en" sz="1500" b="1" dirty="0">
                <a:solidFill>
                  <a:srgbClr val="000000"/>
                </a:solidFill>
                <a:latin typeface="Times New Roman"/>
                <a:ea typeface="Times New Roman"/>
                <a:cs typeface="Times New Roman"/>
                <a:sym typeface="Times New Roman"/>
              </a:rPr>
              <a:t>two-thirds majority (67 out of 100 votes)</a:t>
            </a:r>
            <a:r>
              <a:rPr lang="en" sz="1500" dirty="0">
                <a:solidFill>
                  <a:srgbClr val="000000"/>
                </a:solidFill>
                <a:latin typeface="Times New Roman"/>
                <a:ea typeface="Times New Roman"/>
                <a:cs typeface="Times New Roman"/>
                <a:sym typeface="Times New Roman"/>
              </a:rPr>
              <a:t> is required to convict and remove the President. If convicted, the President is removed from office and may be barred from holding future public office.</a:t>
            </a:r>
            <a:endParaRPr sz="1500" dirty="0">
              <a:solidFill>
                <a:srgbClr val="000000"/>
              </a:solidFill>
              <a:latin typeface="Times New Roman"/>
              <a:ea typeface="Times New Roman"/>
              <a:cs typeface="Times New Roman"/>
              <a:sym typeface="Times New Roman"/>
            </a:endParaRPr>
          </a:p>
          <a:p>
            <a:pPr marL="0" lvl="0" indent="0" algn="just" rtl="0">
              <a:lnSpc>
                <a:spcPct val="100000"/>
              </a:lnSpc>
              <a:spcBef>
                <a:spcPts val="400"/>
              </a:spcBef>
              <a:spcAft>
                <a:spcPts val="1200"/>
              </a:spcAft>
              <a:buNone/>
            </a:pPr>
            <a:endParaRPr sz="1500" b="1" dirty="0">
              <a:solidFill>
                <a:srgbClr val="000000"/>
              </a:solidFill>
              <a:latin typeface="Times New Roman"/>
              <a:ea typeface="Times New Roman"/>
              <a:cs typeface="Times New Roman"/>
              <a:sym typeface="Times New Roman"/>
            </a:endParaRPr>
          </a:p>
        </p:txBody>
      </p:sp>
      <p:sp>
        <p:nvSpPr>
          <p:cNvPr id="113" name="Google Shape;113;p20"/>
          <p:cNvSpPr txBox="1">
            <a:spLocks noGrp="1"/>
          </p:cNvSpPr>
          <p:nvPr>
            <p:ph type="title"/>
          </p:nvPr>
        </p:nvSpPr>
        <p:spPr>
          <a:xfrm>
            <a:off x="311700" y="304800"/>
            <a:ext cx="7803900" cy="8631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solidFill>
                  <a:srgbClr val="000000"/>
                </a:solidFill>
                <a:latin typeface="Roboto Slab"/>
                <a:ea typeface="Roboto Slab"/>
                <a:cs typeface="Roboto Slab"/>
                <a:sym typeface="Roboto Slab"/>
              </a:rPr>
              <a:t>Procedure for Impeachment of US Presidents</a:t>
            </a:r>
            <a:endParaRPr sz="2800" b="1">
              <a:solidFill>
                <a:srgbClr val="000000"/>
              </a:solidFill>
              <a:latin typeface="Roboto Slab"/>
              <a:ea typeface="Roboto Slab"/>
              <a:cs typeface="Roboto Slab"/>
              <a:sym typeface="Roboto Slab"/>
            </a:endParaRPr>
          </a:p>
        </p:txBody>
      </p:sp>
      <p:pic>
        <p:nvPicPr>
          <p:cNvPr id="2" name="image1.jpg">
            <a:extLst>
              <a:ext uri="{FF2B5EF4-FFF2-40B4-BE49-F238E27FC236}">
                <a16:creationId xmlns:a16="http://schemas.microsoft.com/office/drawing/2014/main" id="{8BA81665-A2AC-ACAA-64E6-E11DCDC35F24}"/>
              </a:ext>
            </a:extLst>
          </p:cNvPr>
          <p:cNvPicPr/>
          <p:nvPr/>
        </p:nvPicPr>
        <p:blipFill>
          <a:blip r:embed="rId3"/>
          <a:srcRect/>
          <a:stretch>
            <a:fillRect/>
          </a:stretch>
        </p:blipFill>
        <p:spPr>
          <a:xfrm>
            <a:off x="7966075" y="0"/>
            <a:ext cx="1177925" cy="1028700"/>
          </a:xfrm>
          <a:prstGeom prst="rect">
            <a:avLst/>
          </a:prstGeom>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1"/>
          <p:cNvSpPr txBox="1">
            <a:spLocks noGrp="1"/>
          </p:cNvSpPr>
          <p:nvPr>
            <p:ph type="body" idx="1"/>
          </p:nvPr>
        </p:nvSpPr>
        <p:spPr>
          <a:xfrm>
            <a:off x="311700" y="1417625"/>
            <a:ext cx="8571000" cy="3458400"/>
          </a:xfrm>
          <a:prstGeom prst="rect">
            <a:avLst/>
          </a:prstGeom>
        </p:spPr>
        <p:txBody>
          <a:bodyPr spcFirstLastPara="1" wrap="square" lIns="91425" tIns="91425" rIns="91425" bIns="91425" anchor="t" anchorCtr="0">
            <a:noAutofit/>
          </a:bodyPr>
          <a:lstStyle/>
          <a:p>
            <a:pPr marL="457200" lvl="0" indent="-323850" algn="l" rtl="0">
              <a:spcBef>
                <a:spcPts val="1200"/>
              </a:spcBef>
              <a:spcAft>
                <a:spcPts val="0"/>
              </a:spcAft>
              <a:buClr>
                <a:schemeClr val="dk2"/>
              </a:buClr>
              <a:buSzPts val="1500"/>
              <a:buFont typeface="Times New Roman"/>
              <a:buAutoNum type="arabicPeriod"/>
            </a:pPr>
            <a:r>
              <a:rPr lang="en" sz="1500" b="1">
                <a:solidFill>
                  <a:schemeClr val="dk2"/>
                </a:solidFill>
                <a:latin typeface="Times New Roman"/>
                <a:ea typeface="Times New Roman"/>
                <a:cs typeface="Times New Roman"/>
                <a:sym typeface="Times New Roman"/>
              </a:rPr>
              <a:t>Constitutional Provision</a:t>
            </a:r>
            <a:r>
              <a:rPr lang="en" sz="1500">
                <a:solidFill>
                  <a:schemeClr val="dk2"/>
                </a:solidFill>
                <a:latin typeface="Times New Roman"/>
                <a:ea typeface="Times New Roman"/>
                <a:cs typeface="Times New Roman"/>
                <a:sym typeface="Times New Roman"/>
              </a:rPr>
              <a:t>: The impeachment process for the President is outlined in Article 61 of the Indian Constitution.</a:t>
            </a:r>
            <a:endParaRPr sz="1500">
              <a:solidFill>
                <a:schemeClr val="dk2"/>
              </a:solidFill>
              <a:latin typeface="Times New Roman"/>
              <a:ea typeface="Times New Roman"/>
              <a:cs typeface="Times New Roman"/>
              <a:sym typeface="Times New Roman"/>
            </a:endParaRPr>
          </a:p>
          <a:p>
            <a:pPr marL="457200" lvl="0" indent="-323850" algn="l" rtl="0">
              <a:spcBef>
                <a:spcPts val="0"/>
              </a:spcBef>
              <a:spcAft>
                <a:spcPts val="0"/>
              </a:spcAft>
              <a:buClr>
                <a:schemeClr val="dk2"/>
              </a:buClr>
              <a:buSzPts val="1500"/>
              <a:buFont typeface="Times New Roman"/>
              <a:buAutoNum type="arabicPeriod"/>
            </a:pPr>
            <a:r>
              <a:rPr lang="en" sz="1500" b="1">
                <a:solidFill>
                  <a:schemeClr val="dk2"/>
                </a:solidFill>
                <a:latin typeface="Times New Roman"/>
                <a:ea typeface="Times New Roman"/>
                <a:cs typeface="Times New Roman"/>
                <a:sym typeface="Times New Roman"/>
              </a:rPr>
              <a:t>Grounds for Impeachment</a:t>
            </a:r>
            <a:r>
              <a:rPr lang="en" sz="1500">
                <a:solidFill>
                  <a:schemeClr val="dk2"/>
                </a:solidFill>
                <a:latin typeface="Times New Roman"/>
                <a:ea typeface="Times New Roman"/>
                <a:cs typeface="Times New Roman"/>
                <a:sym typeface="Times New Roman"/>
              </a:rPr>
              <a:t>: The President can be impeached for violating the Constitution.</a:t>
            </a:r>
            <a:endParaRPr sz="1500">
              <a:solidFill>
                <a:schemeClr val="dk2"/>
              </a:solidFill>
              <a:latin typeface="Times New Roman"/>
              <a:ea typeface="Times New Roman"/>
              <a:cs typeface="Times New Roman"/>
              <a:sym typeface="Times New Roman"/>
            </a:endParaRPr>
          </a:p>
          <a:p>
            <a:pPr marL="457200" lvl="0" indent="-323850" algn="l" rtl="0">
              <a:spcBef>
                <a:spcPts val="0"/>
              </a:spcBef>
              <a:spcAft>
                <a:spcPts val="0"/>
              </a:spcAft>
              <a:buClr>
                <a:schemeClr val="dk2"/>
              </a:buClr>
              <a:buSzPts val="1500"/>
              <a:buFont typeface="Times New Roman"/>
              <a:buAutoNum type="arabicPeriod"/>
            </a:pPr>
            <a:r>
              <a:rPr lang="en" sz="1500" b="1">
                <a:solidFill>
                  <a:schemeClr val="dk2"/>
                </a:solidFill>
                <a:latin typeface="Times New Roman"/>
                <a:ea typeface="Times New Roman"/>
                <a:cs typeface="Times New Roman"/>
                <a:sym typeface="Times New Roman"/>
              </a:rPr>
              <a:t>Procedure</a:t>
            </a:r>
            <a:r>
              <a:rPr lang="en" sz="1500">
                <a:solidFill>
                  <a:schemeClr val="dk2"/>
                </a:solidFill>
                <a:latin typeface="Times New Roman"/>
                <a:ea typeface="Times New Roman"/>
                <a:cs typeface="Times New Roman"/>
                <a:sym typeface="Times New Roman"/>
              </a:rPr>
              <a:t>:</a:t>
            </a:r>
            <a:endParaRPr sz="1500">
              <a:solidFill>
                <a:schemeClr val="dk2"/>
              </a:solidFill>
              <a:latin typeface="Times New Roman"/>
              <a:ea typeface="Times New Roman"/>
              <a:cs typeface="Times New Roman"/>
              <a:sym typeface="Times New Roman"/>
            </a:endParaRPr>
          </a:p>
          <a:p>
            <a:pPr marL="914400" lvl="1" indent="-323850" algn="l" rtl="0">
              <a:spcBef>
                <a:spcPts val="0"/>
              </a:spcBef>
              <a:spcAft>
                <a:spcPts val="0"/>
              </a:spcAft>
              <a:buClr>
                <a:schemeClr val="dk2"/>
              </a:buClr>
              <a:buSzPts val="1500"/>
              <a:buFont typeface="Arial"/>
              <a:buChar char="○"/>
            </a:pPr>
            <a:r>
              <a:rPr lang="en" sz="1500">
                <a:solidFill>
                  <a:schemeClr val="dk2"/>
                </a:solidFill>
                <a:latin typeface="Times New Roman"/>
                <a:ea typeface="Times New Roman"/>
                <a:cs typeface="Times New Roman"/>
                <a:sym typeface="Times New Roman"/>
              </a:rPr>
              <a:t>A resolution for impeachment must be passed by a </a:t>
            </a:r>
            <a:r>
              <a:rPr lang="en" sz="1500" b="1">
                <a:solidFill>
                  <a:schemeClr val="dk2"/>
                </a:solidFill>
                <a:latin typeface="Times New Roman"/>
                <a:ea typeface="Times New Roman"/>
                <a:cs typeface="Times New Roman"/>
                <a:sym typeface="Times New Roman"/>
              </a:rPr>
              <a:t>two-thirds majority</a:t>
            </a:r>
            <a:r>
              <a:rPr lang="en" sz="1500">
                <a:solidFill>
                  <a:schemeClr val="dk2"/>
                </a:solidFill>
                <a:latin typeface="Times New Roman"/>
                <a:ea typeface="Times New Roman"/>
                <a:cs typeface="Times New Roman"/>
                <a:sym typeface="Times New Roman"/>
              </a:rPr>
              <a:t> in both houses of Parliament (Lok Sabha and Rajya Sabha).</a:t>
            </a:r>
            <a:endParaRPr sz="1500">
              <a:solidFill>
                <a:schemeClr val="dk2"/>
              </a:solidFill>
              <a:latin typeface="Times New Roman"/>
              <a:ea typeface="Times New Roman"/>
              <a:cs typeface="Times New Roman"/>
              <a:sym typeface="Times New Roman"/>
            </a:endParaRPr>
          </a:p>
          <a:p>
            <a:pPr marL="914400" lvl="1" indent="-323850" algn="l" rtl="0">
              <a:spcBef>
                <a:spcPts val="0"/>
              </a:spcBef>
              <a:spcAft>
                <a:spcPts val="0"/>
              </a:spcAft>
              <a:buClr>
                <a:schemeClr val="dk2"/>
              </a:buClr>
              <a:buSzPts val="1500"/>
              <a:buFont typeface="Times New Roman"/>
              <a:buChar char="○"/>
            </a:pPr>
            <a:r>
              <a:rPr lang="en" sz="1500">
                <a:solidFill>
                  <a:schemeClr val="dk2"/>
                </a:solidFill>
                <a:latin typeface="Times New Roman"/>
                <a:ea typeface="Times New Roman"/>
                <a:cs typeface="Times New Roman"/>
                <a:sym typeface="Times New Roman"/>
              </a:rPr>
              <a:t>The resolution is then investigated by a committee.</a:t>
            </a:r>
            <a:endParaRPr sz="1500">
              <a:solidFill>
                <a:schemeClr val="dk2"/>
              </a:solidFill>
              <a:latin typeface="Times New Roman"/>
              <a:ea typeface="Times New Roman"/>
              <a:cs typeface="Times New Roman"/>
              <a:sym typeface="Times New Roman"/>
            </a:endParaRPr>
          </a:p>
          <a:p>
            <a:pPr marL="457200" lvl="0" indent="-323850" algn="l" rtl="0">
              <a:spcBef>
                <a:spcPts val="0"/>
              </a:spcBef>
              <a:spcAft>
                <a:spcPts val="0"/>
              </a:spcAft>
              <a:buClr>
                <a:schemeClr val="dk2"/>
              </a:buClr>
              <a:buSzPts val="1500"/>
              <a:buFont typeface="Times New Roman"/>
              <a:buAutoNum type="arabicPeriod"/>
            </a:pPr>
            <a:r>
              <a:rPr lang="en" sz="1500" b="1">
                <a:solidFill>
                  <a:schemeClr val="dk2"/>
                </a:solidFill>
                <a:latin typeface="Times New Roman"/>
                <a:ea typeface="Times New Roman"/>
                <a:cs typeface="Times New Roman"/>
                <a:sym typeface="Times New Roman"/>
              </a:rPr>
              <a:t>President’s Defense</a:t>
            </a:r>
            <a:r>
              <a:rPr lang="en" sz="1500">
                <a:solidFill>
                  <a:schemeClr val="dk2"/>
                </a:solidFill>
                <a:latin typeface="Times New Roman"/>
                <a:ea typeface="Times New Roman"/>
                <a:cs typeface="Times New Roman"/>
                <a:sym typeface="Times New Roman"/>
              </a:rPr>
              <a:t>: The President has the right to defend themselves during the process.</a:t>
            </a:r>
            <a:endParaRPr sz="1500">
              <a:solidFill>
                <a:schemeClr val="dk2"/>
              </a:solidFill>
              <a:latin typeface="Times New Roman"/>
              <a:ea typeface="Times New Roman"/>
              <a:cs typeface="Times New Roman"/>
              <a:sym typeface="Times New Roman"/>
            </a:endParaRPr>
          </a:p>
          <a:p>
            <a:pPr marL="457200" lvl="0" indent="-323850" algn="l" rtl="0">
              <a:spcBef>
                <a:spcPts val="0"/>
              </a:spcBef>
              <a:spcAft>
                <a:spcPts val="0"/>
              </a:spcAft>
              <a:buClr>
                <a:schemeClr val="dk2"/>
              </a:buClr>
              <a:buSzPts val="1500"/>
              <a:buFont typeface="Times New Roman"/>
              <a:buAutoNum type="arabicPeriod"/>
            </a:pPr>
            <a:r>
              <a:rPr lang="en" sz="1500" b="1">
                <a:solidFill>
                  <a:schemeClr val="dk2"/>
                </a:solidFill>
                <a:latin typeface="Times New Roman"/>
                <a:ea typeface="Times New Roman"/>
                <a:cs typeface="Times New Roman"/>
                <a:sym typeface="Times New Roman"/>
              </a:rPr>
              <a:t>Outcome</a:t>
            </a:r>
            <a:r>
              <a:rPr lang="en" sz="1500">
                <a:solidFill>
                  <a:schemeClr val="dk2"/>
                </a:solidFill>
                <a:latin typeface="Times New Roman"/>
                <a:ea typeface="Times New Roman"/>
                <a:cs typeface="Times New Roman"/>
                <a:sym typeface="Times New Roman"/>
              </a:rPr>
              <a:t>: If the impeachment motion is passed by both houses, the President is removed from office.</a:t>
            </a:r>
            <a:endParaRPr sz="1500">
              <a:solidFill>
                <a:schemeClr val="dk2"/>
              </a:solidFill>
              <a:latin typeface="Times New Roman"/>
              <a:ea typeface="Times New Roman"/>
              <a:cs typeface="Times New Roman"/>
              <a:sym typeface="Times New Roman"/>
            </a:endParaRPr>
          </a:p>
          <a:p>
            <a:pPr marL="0" lvl="0" indent="0" algn="l" rtl="0">
              <a:spcBef>
                <a:spcPts val="1200"/>
              </a:spcBef>
              <a:spcAft>
                <a:spcPts val="0"/>
              </a:spcAft>
              <a:buClr>
                <a:schemeClr val="dk2"/>
              </a:buClr>
              <a:buSzPts val="1100"/>
              <a:buFont typeface="Arial"/>
              <a:buNone/>
            </a:pPr>
            <a:r>
              <a:rPr lang="en" sz="1500">
                <a:solidFill>
                  <a:schemeClr val="dk2"/>
                </a:solidFill>
                <a:latin typeface="Times New Roman"/>
                <a:ea typeface="Times New Roman"/>
                <a:cs typeface="Times New Roman"/>
                <a:sym typeface="Times New Roman"/>
              </a:rPr>
              <a:t>The process is rigorous, ensuring that impeachment is not taken lightly.</a:t>
            </a:r>
            <a:endParaRPr sz="1500">
              <a:solidFill>
                <a:schemeClr val="dk2"/>
              </a:solidFill>
              <a:latin typeface="Times New Roman"/>
              <a:ea typeface="Times New Roman"/>
              <a:cs typeface="Times New Roman"/>
              <a:sym typeface="Times New Roman"/>
            </a:endParaRPr>
          </a:p>
          <a:p>
            <a:pPr marL="0" lvl="0" indent="0" algn="just" rtl="0">
              <a:lnSpc>
                <a:spcPct val="100000"/>
              </a:lnSpc>
              <a:spcBef>
                <a:spcPts val="1200"/>
              </a:spcBef>
              <a:spcAft>
                <a:spcPts val="1200"/>
              </a:spcAft>
              <a:buNone/>
            </a:pPr>
            <a:endParaRPr sz="1500" b="1">
              <a:solidFill>
                <a:srgbClr val="000000"/>
              </a:solidFill>
              <a:latin typeface="Times New Roman"/>
              <a:ea typeface="Times New Roman"/>
              <a:cs typeface="Times New Roman"/>
              <a:sym typeface="Times New Roman"/>
            </a:endParaRPr>
          </a:p>
        </p:txBody>
      </p:sp>
      <p:sp>
        <p:nvSpPr>
          <p:cNvPr id="120" name="Google Shape;120;p21"/>
          <p:cNvSpPr txBox="1">
            <a:spLocks noGrp="1"/>
          </p:cNvSpPr>
          <p:nvPr>
            <p:ph type="title"/>
          </p:nvPr>
        </p:nvSpPr>
        <p:spPr>
          <a:xfrm>
            <a:off x="311700" y="304800"/>
            <a:ext cx="7803900" cy="8631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solidFill>
                  <a:srgbClr val="000000"/>
                </a:solidFill>
                <a:latin typeface="Roboto Slab"/>
                <a:ea typeface="Roboto Slab"/>
                <a:cs typeface="Roboto Slab"/>
                <a:sym typeface="Roboto Slab"/>
              </a:rPr>
              <a:t>Procedure for Impeachment of </a:t>
            </a:r>
            <a:r>
              <a:rPr lang="en">
                <a:solidFill>
                  <a:srgbClr val="000000"/>
                </a:solidFill>
                <a:latin typeface="Roboto Slab"/>
                <a:ea typeface="Roboto Slab"/>
                <a:cs typeface="Roboto Slab"/>
                <a:sym typeface="Roboto Slab"/>
              </a:rPr>
              <a:t>Indian</a:t>
            </a:r>
            <a:r>
              <a:rPr lang="en" b="1">
                <a:solidFill>
                  <a:srgbClr val="000000"/>
                </a:solidFill>
                <a:latin typeface="Roboto Slab"/>
                <a:ea typeface="Roboto Slab"/>
                <a:cs typeface="Roboto Slab"/>
                <a:sym typeface="Roboto Slab"/>
              </a:rPr>
              <a:t> Presidents</a:t>
            </a:r>
            <a:endParaRPr sz="2800" b="1">
              <a:solidFill>
                <a:srgbClr val="000000"/>
              </a:solidFill>
              <a:latin typeface="Roboto Slab"/>
              <a:ea typeface="Roboto Slab"/>
              <a:cs typeface="Roboto Slab"/>
              <a:sym typeface="Roboto Slab"/>
            </a:endParaRPr>
          </a:p>
        </p:txBody>
      </p:sp>
      <p:pic>
        <p:nvPicPr>
          <p:cNvPr id="2" name="image1.jpg">
            <a:extLst>
              <a:ext uri="{FF2B5EF4-FFF2-40B4-BE49-F238E27FC236}">
                <a16:creationId xmlns:a16="http://schemas.microsoft.com/office/drawing/2014/main" id="{BAF35D3B-C049-7EBC-EF39-5610FD56D4C3}"/>
              </a:ext>
            </a:extLst>
          </p:cNvPr>
          <p:cNvPicPr/>
          <p:nvPr/>
        </p:nvPicPr>
        <p:blipFill>
          <a:blip r:embed="rId3"/>
          <a:srcRect/>
          <a:stretch>
            <a:fillRect/>
          </a:stretch>
        </p:blipFill>
        <p:spPr>
          <a:xfrm>
            <a:off x="7966075" y="0"/>
            <a:ext cx="1177925" cy="1028700"/>
          </a:xfrm>
          <a:prstGeom prst="rect">
            <a:avLst/>
          </a:prstGeom>
          <a:ln/>
        </p:spPr>
      </p:pic>
    </p:spTree>
  </p:cSld>
  <p:clrMapOvr>
    <a:masterClrMapping/>
  </p:clrMapOvr>
</p:sld>
</file>

<file path=ppt/theme/theme1.xml><?xml version="1.0" encoding="utf-8"?>
<a:theme xmlns:a="http://schemas.openxmlformats.org/drawingml/2006/main" name="Plum">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1288</Words>
  <Application>Microsoft Office PowerPoint</Application>
  <PresentationFormat>On-screen Show (16:9)</PresentationFormat>
  <Paragraphs>73</Paragraphs>
  <Slides>13</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Roboto Slab</vt:lpstr>
      <vt:lpstr>Roboto Slab Black</vt:lpstr>
      <vt:lpstr>Source Sans Pro</vt:lpstr>
      <vt:lpstr>Roboto Slab SemiBold</vt:lpstr>
      <vt:lpstr>Raleway</vt:lpstr>
      <vt:lpstr>Arial</vt:lpstr>
      <vt:lpstr>Times New Roman</vt:lpstr>
      <vt:lpstr>Roboto Slab ExtraBold</vt:lpstr>
      <vt:lpstr>Plum</vt:lpstr>
      <vt:lpstr>HUSH MONEY CASE</vt:lpstr>
      <vt:lpstr>Overview of the Hush Money Case</vt:lpstr>
      <vt:lpstr>Timeline of Events:</vt:lpstr>
      <vt:lpstr>Key Players:</vt:lpstr>
      <vt:lpstr>PowerPoint Presentation</vt:lpstr>
      <vt:lpstr>Broader Context – Trump’s Impeachments and Legal Issues</vt:lpstr>
      <vt:lpstr>Assassination and Impeachment of US Presidents</vt:lpstr>
      <vt:lpstr>Procedure for Impeachment of US Presidents</vt:lpstr>
      <vt:lpstr>Procedure for Impeachment of Indian Presidents</vt:lpstr>
      <vt:lpstr>The United States Secret Service (USSS)</vt:lpstr>
      <vt:lpstr>Impact: </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Editor</cp:lastModifiedBy>
  <cp:revision>2</cp:revision>
  <dcterms:modified xsi:type="dcterms:W3CDTF">2025-08-27T17:47:07Z</dcterms:modified>
</cp:coreProperties>
</file>